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457200" defTabSz="457200" latinLnBrk="0">
      <a:defRPr sz="2200">
        <a:latin typeface="Lucida Grande"/>
        <a:ea typeface="Lucida Grande"/>
        <a:cs typeface="Lucida Grande"/>
        <a:sym typeface="Lucida Grande"/>
      </a:defRPr>
    </a:lvl2pPr>
    <a:lvl3pPr indent="914400" defTabSz="457200" latinLnBrk="0">
      <a:defRPr sz="2200">
        <a:latin typeface="Lucida Grande"/>
        <a:ea typeface="Lucida Grande"/>
        <a:cs typeface="Lucida Grande"/>
        <a:sym typeface="Lucida Grande"/>
      </a:defRPr>
    </a:lvl3pPr>
    <a:lvl4pPr indent="1371600" defTabSz="457200" latinLnBrk="0">
      <a:defRPr sz="2200">
        <a:latin typeface="Lucida Grande"/>
        <a:ea typeface="Lucida Grande"/>
        <a:cs typeface="Lucida Grande"/>
        <a:sym typeface="Lucida Grande"/>
      </a:defRPr>
    </a:lvl4pPr>
    <a:lvl5pPr indent="1828800" defTabSz="457200" latinLnBrk="0">
      <a:defRPr sz="2200">
        <a:latin typeface="Lucida Grande"/>
        <a:ea typeface="Lucida Grande"/>
        <a:cs typeface="Lucida Grande"/>
        <a:sym typeface="Lucida Grande"/>
      </a:defRPr>
    </a:lvl5pPr>
    <a:lvl6pPr indent="2286000" defTabSz="457200" latinLnBrk="0">
      <a:defRPr sz="2200">
        <a:latin typeface="Lucida Grande"/>
        <a:ea typeface="Lucida Grande"/>
        <a:cs typeface="Lucida Grande"/>
        <a:sym typeface="Lucida Grande"/>
      </a:defRPr>
    </a:lvl6pPr>
    <a:lvl7pPr indent="2743200" defTabSz="457200" latinLnBrk="0">
      <a:defRPr sz="2200">
        <a:latin typeface="Lucida Grande"/>
        <a:ea typeface="Lucida Grande"/>
        <a:cs typeface="Lucida Grande"/>
        <a:sym typeface="Lucida Grande"/>
      </a:defRPr>
    </a:lvl7pPr>
    <a:lvl8pPr indent="3200400" defTabSz="457200" latinLnBrk="0">
      <a:defRPr sz="2200">
        <a:latin typeface="Lucida Grande"/>
        <a:ea typeface="Lucida Grande"/>
        <a:cs typeface="Lucida Grande"/>
        <a:sym typeface="Lucida Grande"/>
      </a:defRPr>
    </a:lvl8pPr>
    <a:lvl9pPr indent="3657600" defTabSz="457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469900"/>
          </a:xfrm>
          <a:prstGeom prst="rect">
            <a:avLst/>
          </a:prstGeom>
        </p:spPr>
        <p:txBody>
          <a:bodyPr>
            <a:spAutoFit/>
          </a:bodyPr>
          <a:lstStyle>
            <a:lvl1pPr marL="0" indent="0" algn="ctr">
              <a:spcBef>
                <a:spcPts val="0"/>
              </a:spcBef>
              <a:buSzTx/>
              <a:buNone/>
              <a:defRPr sz="2400">
                <a:latin typeface="Helvetica"/>
                <a:ea typeface="Helvetica"/>
                <a:cs typeface="Helvetica"/>
                <a:sym typeface="Helvetica"/>
              </a:defRPr>
            </a:lvl1pPr>
          </a:lstStyle>
          <a:p>
            <a:pPr/>
            <a:r>
              <a:t>–Johnny Appleseed</a:t>
            </a:r>
          </a:p>
        </p:txBody>
      </p:sp>
      <p:sp>
        <p:nvSpPr>
          <p:cNvPr id="94" name="“Type a quote here.”"/>
          <p:cNvSpPr txBox="1"/>
          <p:nvPr>
            <p:ph type="body" sz="quarter" idx="22"/>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812800" y="0"/>
            <a:ext cx="15232066" cy="10160000"/>
          </a:xfrm>
          <a:prstGeom prst="rect">
            <a:avLst/>
          </a:prstGeom>
        </p:spPr>
        <p:txBody>
          <a:bodyPr lIns="91439" tIns="45719" rIns="91439" bIns="45719" anchor="t">
            <a:noAutofit/>
          </a:bodyPr>
          <a:lstStyle/>
          <a:p>
            <a:pPr/>
          </a:p>
        </p:txBody>
      </p:sp>
      <p:sp>
        <p:nvSpPr>
          <p:cNvPr id="103"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17" name="Title Text"/>
          <p:cNvSpPr txBox="1"/>
          <p:nvPr>
            <p:ph type="title"/>
          </p:nvPr>
        </p:nvSpPr>
        <p:spPr>
          <a:xfrm>
            <a:off x="948266" y="2445173"/>
            <a:ext cx="11108268" cy="2479041"/>
          </a:xfrm>
          <a:prstGeom prst="rect">
            <a:avLst/>
          </a:prstGeom>
        </p:spPr>
        <p:txBody>
          <a:bodyPr lIns="27093" tIns="27093" rIns="27093" bIns="27093" anchor="b"/>
          <a:lstStyle>
            <a:lvl1pPr defTabSz="587022">
              <a:defRPr sz="7800"/>
            </a:lvl1pPr>
          </a:lstStyle>
          <a:p>
            <a:pPr/>
            <a:r>
              <a:t>Title Text</a:t>
            </a:r>
          </a:p>
        </p:txBody>
      </p:sp>
      <p:sp>
        <p:nvSpPr>
          <p:cNvPr id="118" name="Body Level One…"/>
          <p:cNvSpPr txBox="1"/>
          <p:nvPr>
            <p:ph type="body" sz="quarter" idx="1"/>
          </p:nvPr>
        </p:nvSpPr>
        <p:spPr>
          <a:xfrm>
            <a:off x="948266" y="4991946"/>
            <a:ext cx="11108268" cy="846668"/>
          </a:xfrm>
          <a:prstGeom prst="rect">
            <a:avLst/>
          </a:prstGeom>
        </p:spPr>
        <p:txBody>
          <a:bodyPr lIns="27093" tIns="27093" rIns="27093" bIns="27093" anchor="t"/>
          <a:lstStyle>
            <a:lvl1pPr marL="0" indent="0" algn="ctr" defTabSz="587022">
              <a:spcBef>
                <a:spcPts val="0"/>
              </a:spcBef>
              <a:buSzTx/>
              <a:buNone/>
              <a:defRPr sz="3000"/>
            </a:lvl1pPr>
            <a:lvl2pPr marL="0" indent="228600" algn="ctr" defTabSz="587022">
              <a:spcBef>
                <a:spcPts val="0"/>
              </a:spcBef>
              <a:buSzTx/>
              <a:buNone/>
              <a:defRPr sz="3000"/>
            </a:lvl2pPr>
            <a:lvl3pPr marL="0" indent="457200" algn="ctr" defTabSz="587022">
              <a:spcBef>
                <a:spcPts val="0"/>
              </a:spcBef>
              <a:buSzTx/>
              <a:buNone/>
              <a:defRPr sz="3000"/>
            </a:lvl3pPr>
            <a:lvl4pPr marL="0" indent="685800" algn="ctr" defTabSz="587022">
              <a:spcBef>
                <a:spcPts val="0"/>
              </a:spcBef>
              <a:buSzTx/>
              <a:buNone/>
              <a:defRPr sz="3000"/>
            </a:lvl4pPr>
            <a:lvl5pPr marL="0" indent="914400" algn="ctr" defTabSz="587022">
              <a:spcBef>
                <a:spcPts val="0"/>
              </a:spcBef>
              <a:buSzTx/>
              <a:buNone/>
              <a:defRPr sz="30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p:nvPr>
            <p:ph type="sldNum" sz="quarter" idx="2"/>
          </p:nvPr>
        </p:nvSpPr>
        <p:spPr>
          <a:xfrm>
            <a:off x="5864013" y="8195733"/>
            <a:ext cx="1" cy="1270001"/>
          </a:xfrm>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606550" y="635000"/>
            <a:ext cx="9779000" cy="652272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p:nvPr>
            <p:ph type="sldNum" sz="quarter" idx="2"/>
          </p:nvPr>
        </p:nvSpPr>
        <p:spPr>
          <a:xfrm>
            <a:off x="5861050" y="9245600"/>
            <a:ext cx="0" cy="1270000"/>
          </a:xfrm>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2717800" y="635000"/>
            <a:ext cx="12357100" cy="8238067"/>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4533900" y="2603500"/>
            <a:ext cx="942975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680200" y="5026947"/>
            <a:ext cx="6057901" cy="4040705"/>
          </a:xfrm>
          <a:prstGeom prst="rect">
            <a:avLst/>
          </a:prstGeom>
        </p:spPr>
        <p:txBody>
          <a:bodyPr lIns="91439" tIns="45719" rIns="91439" bIns="45719" anchor="t">
            <a:noAutofit/>
          </a:bodyPr>
          <a:lstStyle/>
          <a:p>
            <a:pPr/>
          </a:p>
        </p:txBody>
      </p:sp>
      <p:sp>
        <p:nvSpPr>
          <p:cNvPr id="84" name="Image"/>
          <p:cNvSpPr/>
          <p:nvPr>
            <p:ph type="pic" sz="quarter" idx="22"/>
          </p:nvPr>
        </p:nvSpPr>
        <p:spPr>
          <a:xfrm>
            <a:off x="6502400" y="886747"/>
            <a:ext cx="5867400" cy="3911601"/>
          </a:xfrm>
          <a:prstGeom prst="rect">
            <a:avLst/>
          </a:prstGeom>
        </p:spPr>
        <p:txBody>
          <a:bodyPr lIns="91439" tIns="45719" rIns="91439" bIns="45719" anchor="t">
            <a:noAutofit/>
          </a:bodyPr>
          <a:lstStyle/>
          <a:p>
            <a:pPr/>
          </a:p>
        </p:txBody>
      </p:sp>
      <p:sp>
        <p:nvSpPr>
          <p:cNvPr id="85" name="Image"/>
          <p:cNvSpPr/>
          <p:nvPr>
            <p:ph type="pic" idx="23"/>
          </p:nvPr>
        </p:nvSpPr>
        <p:spPr>
          <a:xfrm>
            <a:off x="-2374900" y="889000"/>
            <a:ext cx="11976100" cy="7984067"/>
          </a:xfrm>
          <a:prstGeom prst="rect">
            <a:avLst/>
          </a:prstGeom>
        </p:spPr>
        <p:txBody>
          <a:bodyPr lIns="91439" tIns="45719" rIns="91439" bIns="45719" anchor="t">
            <a:noAutofit/>
          </a:bodyPr>
          <a:lstStyle/>
          <a:p>
            <a:pPr/>
          </a:p>
        </p:txBody>
      </p:sp>
      <p:sp>
        <p:nvSpPr>
          <p:cNvPr id="86" name="Slide Number"/>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p:nvPr>
            <p:ph type="sldNum" sz="quarter" idx="2"/>
          </p:nvPr>
        </p:nvSpPr>
        <p:spPr>
          <a:xfrm>
            <a:off x="5861050" y="9251950"/>
            <a:ext cx="0" cy="1270000"/>
          </a:xfrm>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a:ln w="12700">
            <a:miter lim="400000"/>
          </a:ln>
        </p:spPr>
        <p:txBody>
          <a:bodyPr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Helvetica Light"/>
        </a:defRPr>
      </a:lvl1pPr>
      <a:lvl2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Helvetica Light"/>
        </a:defRPr>
      </a:lvl2pPr>
      <a:lvl3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Helvetica Light"/>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Helvetica Light"/>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Helvetica Light"/>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Helvetica Light"/>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Helvetica Light"/>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Helvetica Light"/>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j-lt"/>
          <a:ea typeface="+mj-ea"/>
          <a:cs typeface="+mj-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j-lt"/>
          <a:ea typeface="+mj-ea"/>
          <a:cs typeface="+mj-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j-lt"/>
          <a:ea typeface="+mj-ea"/>
          <a:cs typeface="+mj-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j-lt"/>
          <a:ea typeface="+mj-ea"/>
          <a:cs typeface="+mj-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j-lt"/>
          <a:ea typeface="+mj-ea"/>
          <a:cs typeface="+mj-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j-lt"/>
          <a:ea typeface="+mj-ea"/>
          <a:cs typeface="+mj-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j-lt"/>
          <a:ea typeface="+mj-ea"/>
          <a:cs typeface="+mj-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j-lt"/>
          <a:ea typeface="+mj-ea"/>
          <a:cs typeface="+mj-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j-lt"/>
          <a:ea typeface="+mj-ea"/>
          <a:cs typeface="+mj-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j-lt"/>
          <a:ea typeface="+mj-ea"/>
          <a:cs typeface="+mj-cs"/>
          <a:sym typeface="Helvetica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2286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2743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3200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3657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www.audible.com/pd/180-Your-Life-Audiobook/B08P3SF8BH?source_code=AUDFPWS0223189MWT-BK-ACX0-227358&amp;ref=acx_bty_BK_ACX0_227358_rh_us" TargetMode="Externa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leadership@widowstrong.com" TargetMode="External"/><Relationship Id="rId3" Type="http://schemas.openxmlformats.org/officeDocument/2006/relationships/hyperlink" Target="http://WidowStrong.com/leadership" TargetMode="Externa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Widow-Strong-App-Icon-1500x1500.jpeg" descr="Widow-Strong-App-Icon-1500x1500.jpeg"/>
          <p:cNvPicPr>
            <a:picLocks noChangeAspect="1"/>
          </p:cNvPicPr>
          <p:nvPr/>
        </p:nvPicPr>
        <p:blipFill>
          <a:blip r:embed="rId2">
            <a:extLst/>
          </a:blip>
          <a:stretch>
            <a:fillRect/>
          </a:stretch>
        </p:blipFill>
        <p:spPr>
          <a:xfrm>
            <a:off x="2962870" y="1337245"/>
            <a:ext cx="7079308" cy="707930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Why This Matters"/>
          <p:cNvSpPr txBox="1"/>
          <p:nvPr>
            <p:ph type="ctrTitle"/>
          </p:nvPr>
        </p:nvSpPr>
        <p:spPr>
          <a:xfrm>
            <a:off x="1270000" y="2771294"/>
            <a:ext cx="10464800" cy="3302001"/>
          </a:xfrm>
          <a:prstGeom prst="rect">
            <a:avLst/>
          </a:prstGeom>
        </p:spPr>
        <p:txBody>
          <a:bodyPr/>
          <a:lstStyle/>
          <a:p>
            <a:pPr/>
            <a:r>
              <a:t>Why This Matters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Screen Shot 2018-10-14 at 9.47.01 PM.png" descr="Screen Shot 2018-10-14 at 9.47.01 PM.png"/>
          <p:cNvPicPr>
            <a:picLocks noChangeAspect="1"/>
          </p:cNvPicPr>
          <p:nvPr/>
        </p:nvPicPr>
        <p:blipFill>
          <a:blip r:embed="rId2">
            <a:extLst/>
          </a:blip>
          <a:stretch>
            <a:fillRect/>
          </a:stretch>
        </p:blipFill>
        <p:spPr>
          <a:xfrm>
            <a:off x="11653" y="0"/>
            <a:ext cx="12981494" cy="9753600"/>
          </a:xfrm>
          <a:prstGeom prst="rect">
            <a:avLst/>
          </a:prstGeom>
          <a:ln w="12700">
            <a:miter lim="400000"/>
          </a:ln>
          <a:effectLst>
            <a:outerShdw sx="100000" sy="100000" kx="0" ky="0" algn="b" rotWithShape="0" blurRad="254000" dist="123612" dir="2286285">
              <a:srgbClr val="FFFFFF">
                <a:alpha val="70000"/>
              </a:srgbClr>
            </a:outerShdw>
          </a:effectLst>
        </p:spPr>
      </p:pic>
      <p:sp>
        <p:nvSpPr>
          <p:cNvPr id="158" name="Approximately 30% higher grief in children due to COVID."/>
          <p:cNvSpPr txBox="1"/>
          <p:nvPr/>
        </p:nvSpPr>
        <p:spPr>
          <a:xfrm>
            <a:off x="1809470" y="3441700"/>
            <a:ext cx="3765614" cy="2286000"/>
          </a:xfrm>
          <a:prstGeom prst="rect">
            <a:avLst/>
          </a:prstGeom>
          <a:ln w="12700">
            <a:miter lim="400000"/>
          </a:ln>
          <a:effectLst>
            <a:outerShdw sx="100000" sy="100000" kx="0" ky="0" algn="b" rotWithShape="0" blurRad="254000" dist="127000" dir="540000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FFFFFF"/>
                </a:solidFill>
                <a:latin typeface="Helvetica"/>
                <a:ea typeface="Helvetica"/>
                <a:cs typeface="Helvetica"/>
                <a:sym typeface="Helvetica"/>
              </a:defRPr>
            </a:lvl1pPr>
          </a:lstStyle>
          <a:p>
            <a:pPr/>
            <a:r>
              <a:t>Approximately 30% higher grief in children due to COVID.</a:t>
            </a:r>
          </a:p>
        </p:txBody>
      </p:sp>
      <p:sp>
        <p:nvSpPr>
          <p:cNvPr id="159" name="20 Million Widows in the US, with…"/>
          <p:cNvSpPr txBox="1"/>
          <p:nvPr/>
        </p:nvSpPr>
        <p:spPr>
          <a:xfrm>
            <a:off x="8070570" y="2146300"/>
            <a:ext cx="4952866" cy="2286000"/>
          </a:xfrm>
          <a:prstGeom prst="rect">
            <a:avLst/>
          </a:prstGeom>
          <a:ln w="12700">
            <a:miter lim="400000"/>
          </a:ln>
          <a:effectLst>
            <a:outerShdw sx="100000" sy="100000" kx="0" ky="0" algn="b" rotWithShape="0" blurRad="254000" dist="1270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FFFFFF"/>
                </a:solidFill>
                <a:latin typeface="Helvetica"/>
                <a:ea typeface="Helvetica"/>
                <a:cs typeface="Helvetica"/>
                <a:sym typeface="Helvetica"/>
              </a:defRPr>
            </a:pPr>
            <a:r>
              <a:t>20 Million Widows in the US, with </a:t>
            </a:r>
          </a:p>
          <a:p>
            <a:pPr>
              <a:defRPr b="1">
                <a:solidFill>
                  <a:srgbClr val="FFFFFF"/>
                </a:solidFill>
                <a:latin typeface="Helvetica"/>
                <a:ea typeface="Helvetica"/>
                <a:cs typeface="Helvetica"/>
                <a:sym typeface="Helvetica"/>
              </a:defRPr>
            </a:pPr>
            <a:r>
              <a:t>about 1 million New Widows per year. </a:t>
            </a:r>
          </a:p>
        </p:txBody>
      </p:sp>
      <p:sp>
        <p:nvSpPr>
          <p:cNvPr id="160" name="The Problem:"/>
          <p:cNvSpPr txBox="1"/>
          <p:nvPr/>
        </p:nvSpPr>
        <p:spPr>
          <a:xfrm>
            <a:off x="2596684" y="355600"/>
            <a:ext cx="3765985" cy="787400"/>
          </a:xfrm>
          <a:prstGeom prst="rect">
            <a:avLst/>
          </a:prstGeom>
          <a:ln w="12700">
            <a:miter lim="400000"/>
          </a:ln>
          <a:effectLst>
            <a:outerShdw sx="100000" sy="100000" kx="0" ky="0" algn="b" rotWithShape="0" blurRad="0" dist="30928" dir="1526100">
              <a:srgbClr val="000000">
                <a:alpha val="9162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500">
                <a:solidFill>
                  <a:srgbClr val="FFFFFF"/>
                </a:solidFill>
                <a:latin typeface="Helvetica"/>
                <a:ea typeface="Helvetica"/>
                <a:cs typeface="Helvetica"/>
                <a:sym typeface="Helvetica"/>
              </a:defRPr>
            </a:lvl1pPr>
          </a:lstStyle>
          <a:p>
            <a:pPr/>
            <a:r>
              <a:t>The Problem:</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Screen Shot 2019-04-08 at 7.56.29 PM.png" descr="Screen Shot 2019-04-08 at 7.56.29 PM.png"/>
          <p:cNvPicPr>
            <a:picLocks noChangeAspect="1"/>
          </p:cNvPicPr>
          <p:nvPr/>
        </p:nvPicPr>
        <p:blipFill>
          <a:blip r:embed="rId2">
            <a:extLst/>
          </a:blip>
          <a:stretch>
            <a:fillRect/>
          </a:stretch>
        </p:blipFill>
        <p:spPr>
          <a:xfrm>
            <a:off x="594123" y="2493243"/>
            <a:ext cx="11816553" cy="4767114"/>
          </a:xfrm>
          <a:prstGeom prst="rect">
            <a:avLst/>
          </a:prstGeom>
          <a:ln w="12700">
            <a:miter lim="400000"/>
          </a:ln>
        </p:spPr>
      </p:pic>
      <p:sp>
        <p:nvSpPr>
          <p:cNvPr id="163" name="Death sets off…"/>
          <p:cNvSpPr txBox="1"/>
          <p:nvPr/>
        </p:nvSpPr>
        <p:spPr>
          <a:xfrm>
            <a:off x="2774255" y="647700"/>
            <a:ext cx="7456290" cy="119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53585F"/>
                </a:solidFill>
                <a:latin typeface="Helvetica"/>
                <a:ea typeface="Helvetica"/>
                <a:cs typeface="Helvetica"/>
                <a:sym typeface="Helvetica"/>
              </a:defRPr>
            </a:pPr>
            <a:r>
              <a:t>Death sets off </a:t>
            </a:r>
          </a:p>
          <a:p>
            <a:pPr>
              <a:defRPr b="1">
                <a:solidFill>
                  <a:srgbClr val="53585F"/>
                </a:solidFill>
                <a:latin typeface="Helvetica"/>
                <a:ea typeface="Helvetica"/>
                <a:cs typeface="Helvetica"/>
                <a:sym typeface="Helvetica"/>
              </a:defRPr>
            </a:pPr>
            <a:r>
              <a:t>a domino-effect of loss…and fear.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Screen Shot 2019-04-08 at 6.14.35 PM.png" descr="Screen Shot 2019-04-08 at 6.14.35 PM.png"/>
          <p:cNvPicPr>
            <a:picLocks noChangeAspect="1"/>
          </p:cNvPicPr>
          <p:nvPr/>
        </p:nvPicPr>
        <p:blipFill>
          <a:blip r:embed="rId2">
            <a:alphaModFix amt="17699"/>
            <a:extLst/>
          </a:blip>
          <a:stretch>
            <a:fillRect/>
          </a:stretch>
        </p:blipFill>
        <p:spPr>
          <a:xfrm>
            <a:off x="-69562" y="-517869"/>
            <a:ext cx="16586799" cy="11017382"/>
          </a:xfrm>
          <a:prstGeom prst="rect">
            <a:avLst/>
          </a:prstGeom>
          <a:ln w="12700">
            <a:miter lim="400000"/>
          </a:ln>
        </p:spPr>
      </p:pic>
      <p:sp>
        <p:nvSpPr>
          <p:cNvPr id="166" name="Studies Show that Widows Lose:…"/>
          <p:cNvSpPr txBox="1"/>
          <p:nvPr/>
        </p:nvSpPr>
        <p:spPr>
          <a:xfrm>
            <a:off x="224804" y="1854199"/>
            <a:ext cx="12555191"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000">
                <a:latin typeface="Helvetica"/>
                <a:ea typeface="Helvetica"/>
                <a:cs typeface="Helvetica"/>
                <a:sym typeface="Helvetica"/>
              </a:defRPr>
            </a:pPr>
          </a:p>
          <a:p>
            <a:pPr algn="l" defTabSz="457200">
              <a:defRPr sz="3000">
                <a:latin typeface="Helvetica"/>
                <a:ea typeface="Helvetica"/>
                <a:cs typeface="Helvetica"/>
                <a:sym typeface="Helvetica"/>
              </a:defRPr>
            </a:pPr>
          </a:p>
          <a:p>
            <a:pPr algn="l" defTabSz="457200">
              <a:defRPr b="1" sz="3000">
                <a:latin typeface="Helvetica"/>
                <a:ea typeface="Helvetica"/>
                <a:cs typeface="Helvetica"/>
                <a:sym typeface="Helvetica"/>
              </a:defRPr>
            </a:pPr>
            <a:r>
              <a:t>Studies Show that Widows Lose: </a:t>
            </a:r>
          </a:p>
          <a:p>
            <a:pPr algn="l" defTabSz="457200">
              <a:defRPr b="1" sz="3000">
                <a:latin typeface="Helvetica"/>
                <a:ea typeface="Helvetica"/>
                <a:cs typeface="Helvetica"/>
                <a:sym typeface="Helvetica"/>
              </a:defRPr>
            </a:pPr>
          </a:p>
          <a:p>
            <a:pPr lvl="2" algn="l" defTabSz="457200">
              <a:defRPr sz="3000">
                <a:latin typeface="Helvetica"/>
                <a:ea typeface="Helvetica"/>
                <a:cs typeface="Helvetica"/>
                <a:sym typeface="Helvetica"/>
              </a:defRPr>
            </a:pPr>
            <a:r>
              <a:t>75 % of their friendship network when they lose a spouse. </a:t>
            </a:r>
          </a:p>
          <a:p>
            <a:pPr lvl="2" algn="l" defTabSz="457200">
              <a:defRPr sz="3000">
                <a:latin typeface="Helvetica"/>
                <a:ea typeface="Helvetica"/>
                <a:cs typeface="Helvetica"/>
                <a:sym typeface="Helvetica"/>
              </a:defRPr>
            </a:pPr>
          </a:p>
          <a:p>
            <a:pPr lvl="2" algn="l" defTabSz="457200">
              <a:defRPr sz="3000">
                <a:latin typeface="Helvetica"/>
                <a:ea typeface="Helvetica"/>
                <a:cs typeface="Helvetica"/>
                <a:sym typeface="Helvetica"/>
              </a:defRPr>
            </a:pPr>
            <a:r>
              <a:t>60% experience serious health issues in the first year. </a:t>
            </a:r>
          </a:p>
          <a:p>
            <a:pPr lvl="2" algn="l" defTabSz="457200">
              <a:defRPr sz="3000">
                <a:latin typeface="Helvetica"/>
                <a:ea typeface="Helvetica"/>
                <a:cs typeface="Helvetica"/>
                <a:sym typeface="Helvetica"/>
              </a:defRPr>
            </a:pPr>
          </a:p>
          <a:p>
            <a:pPr lvl="2" algn="l" defTabSz="457200">
              <a:defRPr sz="3000">
                <a:latin typeface="Helvetica"/>
                <a:ea typeface="Helvetica"/>
                <a:cs typeface="Helvetica"/>
                <a:sym typeface="Helvetica"/>
              </a:defRPr>
            </a:pPr>
            <a:r>
              <a:t>33% are clinically depressed in the first month after loss. </a:t>
            </a:r>
          </a:p>
          <a:p>
            <a:pPr lvl="2" algn="l" defTabSz="457200">
              <a:defRPr sz="3000">
                <a:latin typeface="Helvetica"/>
                <a:ea typeface="Helvetica"/>
                <a:cs typeface="Helvetica"/>
                <a:sym typeface="Helvetica"/>
              </a:defRPr>
            </a:pPr>
          </a:p>
          <a:p>
            <a:pPr lvl="2" algn="l" defTabSz="457200">
              <a:defRPr sz="3000">
                <a:latin typeface="Helvetica"/>
                <a:ea typeface="Helvetica"/>
                <a:cs typeface="Helvetica"/>
                <a:sym typeface="Helvetica"/>
              </a:defRPr>
            </a:pPr>
            <a:r>
              <a:t>50% remain clinically depressed a year later. </a:t>
            </a:r>
          </a:p>
          <a:p>
            <a:pPr algn="l" defTabSz="457200">
              <a:defRPr sz="30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Screen Shot 2019-04-08 at 6.11.49 PM.png" descr="Screen Shot 2019-04-08 at 6.11.49 PM.png"/>
          <p:cNvPicPr>
            <a:picLocks noChangeAspect="1"/>
          </p:cNvPicPr>
          <p:nvPr/>
        </p:nvPicPr>
        <p:blipFill>
          <a:blip r:embed="rId2">
            <a:alphaModFix amt="38954"/>
            <a:extLst/>
          </a:blip>
          <a:stretch>
            <a:fillRect/>
          </a:stretch>
        </p:blipFill>
        <p:spPr>
          <a:xfrm>
            <a:off x="-1352253" y="1270000"/>
            <a:ext cx="16102704" cy="9057771"/>
          </a:xfrm>
          <a:prstGeom prst="rect">
            <a:avLst/>
          </a:prstGeom>
          <a:ln w="12700">
            <a:miter lim="400000"/>
          </a:ln>
        </p:spPr>
      </p:pic>
      <p:sp>
        <p:nvSpPr>
          <p:cNvPr id="169" name="Basic Human Response to Trauma"/>
          <p:cNvSpPr txBox="1"/>
          <p:nvPr/>
        </p:nvSpPr>
        <p:spPr>
          <a:xfrm>
            <a:off x="354710" y="209550"/>
            <a:ext cx="12295380" cy="1041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solidFill>
                  <a:srgbClr val="53585F"/>
                </a:solidFill>
              </a:defRPr>
            </a:lvl1pPr>
          </a:lstStyle>
          <a:p>
            <a:pPr/>
            <a:r>
              <a:t>Basic Human Response to Trauma</a:t>
            </a:r>
          </a:p>
        </p:txBody>
      </p:sp>
      <p:sp>
        <p:nvSpPr>
          <p:cNvPr id="170" name="Trauma and Grief activates our heightened sense of Danger and Loss of Security.…"/>
          <p:cNvSpPr txBox="1"/>
          <p:nvPr>
            <p:ph type="ctrTitle"/>
          </p:nvPr>
        </p:nvSpPr>
        <p:spPr>
          <a:xfrm>
            <a:off x="1466698" y="1993900"/>
            <a:ext cx="10464801" cy="6950522"/>
          </a:xfrm>
          <a:prstGeom prst="rect">
            <a:avLst/>
          </a:prstGeom>
        </p:spPr>
        <p:txBody>
          <a:bodyPr/>
          <a:lstStyle/>
          <a:p>
            <a:pPr defTabSz="408940">
              <a:defRPr sz="5600">
                <a:solidFill>
                  <a:srgbClr val="53585F"/>
                </a:solidFill>
              </a:defRPr>
            </a:pPr>
            <a:r>
              <a:t>Trauma and Grief activates our heightened sense of Danger and Loss of Security. </a:t>
            </a:r>
          </a:p>
          <a:p>
            <a:pPr defTabSz="408940">
              <a:defRPr sz="5600">
                <a:solidFill>
                  <a:srgbClr val="53585F"/>
                </a:solidFill>
              </a:defRPr>
            </a:pPr>
          </a:p>
          <a:p>
            <a:pPr defTabSz="408940">
              <a:defRPr sz="5600">
                <a:solidFill>
                  <a:srgbClr val="53585F"/>
                </a:solidFill>
              </a:defRPr>
            </a:pPr>
            <a:r>
              <a:t>This elicits a physical change in our brain and nervous system. </a:t>
            </a:r>
          </a:p>
          <a:p>
            <a:pPr defTabSz="408940">
              <a:defRPr sz="5600"/>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Screen Shot 2018-10-14 at 9.04.36 PM.png" descr="Screen Shot 2018-10-14 at 9.04.36 PM.png"/>
          <p:cNvPicPr>
            <a:picLocks noChangeAspect="1"/>
          </p:cNvPicPr>
          <p:nvPr/>
        </p:nvPicPr>
        <p:blipFill>
          <a:blip r:embed="rId2">
            <a:extLst/>
          </a:blip>
          <a:stretch>
            <a:fillRect/>
          </a:stretch>
        </p:blipFill>
        <p:spPr>
          <a:xfrm>
            <a:off x="0" y="5134"/>
            <a:ext cx="13004800" cy="974333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Untitled design(23) copy.pdf" descr="Untitled design(23) copy.pdf"/>
          <p:cNvPicPr>
            <a:picLocks noChangeAspect="1"/>
          </p:cNvPicPr>
          <p:nvPr/>
        </p:nvPicPr>
        <p:blipFill>
          <a:blip r:embed="rId2">
            <a:alphaModFix amt="13294"/>
            <a:extLst/>
          </a:blip>
          <a:stretch>
            <a:fillRect/>
          </a:stretch>
        </p:blipFill>
        <p:spPr>
          <a:xfrm>
            <a:off x="-2154811" y="-42888"/>
            <a:ext cx="17492222" cy="9839376"/>
          </a:xfrm>
          <a:prstGeom prst="rect">
            <a:avLst/>
          </a:prstGeom>
          <a:ln w="12700">
            <a:miter lim="400000"/>
          </a:ln>
        </p:spPr>
      </p:pic>
      <p:sp>
        <p:nvSpPr>
          <p:cNvPr id="175" name="One pastor described us by saying we move from the front row of the church to the back, and then out the door. We move from serving and singing in choir to solitude and silent sobbing, and then on to find a place where we belong.”…"/>
          <p:cNvSpPr txBox="1"/>
          <p:nvPr/>
        </p:nvSpPr>
        <p:spPr>
          <a:xfrm>
            <a:off x="224804" y="2997200"/>
            <a:ext cx="12555191" cy="375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000">
                <a:solidFill>
                  <a:srgbClr val="53585F"/>
                </a:solidFill>
                <a:latin typeface="Helvetica"/>
                <a:ea typeface="Helvetica"/>
                <a:cs typeface="Helvetica"/>
                <a:sym typeface="Helvetica"/>
              </a:defRPr>
            </a:pPr>
          </a:p>
          <a:p>
            <a:pPr algn="l" defTabSz="457200">
              <a:defRPr sz="3000">
                <a:solidFill>
                  <a:srgbClr val="53585F"/>
                </a:solidFill>
                <a:latin typeface="Helvetica"/>
                <a:ea typeface="Helvetica"/>
                <a:cs typeface="Helvetica"/>
                <a:sym typeface="Helvetica"/>
              </a:defRPr>
            </a:pPr>
            <a:r>
              <a:t>One pastor described us by saying we move from the front row of the church to the back, and then out the door. We move from serving and singing in choir to solitude and silent sobbing, and then on to find a place where we belong.” </a:t>
            </a:r>
          </a:p>
          <a:p>
            <a:pPr lvl="8" algn="l" defTabSz="457200">
              <a:defRPr sz="3000">
                <a:solidFill>
                  <a:srgbClr val="53585F"/>
                </a:solidFill>
                <a:latin typeface="Helvetica"/>
                <a:ea typeface="Helvetica"/>
                <a:cs typeface="Helvetica"/>
                <a:sym typeface="Helvetica"/>
              </a:defRPr>
            </a:pPr>
          </a:p>
          <a:p>
            <a:pPr lvl="8" algn="l" defTabSz="457200">
              <a:defRPr sz="3000">
                <a:solidFill>
                  <a:srgbClr val="53585F"/>
                </a:solidFill>
                <a:latin typeface="Helvetica"/>
                <a:ea typeface="Helvetica"/>
                <a:cs typeface="Helvetica"/>
                <a:sym typeface="Helvetica"/>
              </a:defRPr>
            </a:pPr>
            <a:r>
              <a:t>~Miriam Neff, Founder of Widows’ Might 2008</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Screen Shot 2019-04-08 at 6.14.58 PM.png" descr="Screen Shot 2019-04-08 at 6.14.58 PM.png"/>
          <p:cNvPicPr>
            <a:picLocks noChangeAspect="1"/>
          </p:cNvPicPr>
          <p:nvPr/>
        </p:nvPicPr>
        <p:blipFill>
          <a:blip r:embed="rId2">
            <a:alphaModFix amt="12370"/>
            <a:extLst/>
          </a:blip>
          <a:stretch>
            <a:fillRect/>
          </a:stretch>
        </p:blipFill>
        <p:spPr>
          <a:xfrm>
            <a:off x="-2234101" y="-356493"/>
            <a:ext cx="18184486" cy="10269109"/>
          </a:xfrm>
          <a:prstGeom prst="rect">
            <a:avLst/>
          </a:prstGeom>
          <a:ln w="12700">
            <a:miter lim="400000"/>
          </a:ln>
        </p:spPr>
      </p:pic>
      <p:sp>
        <p:nvSpPr>
          <p:cNvPr id="178" name="We have been Called for Such a Time as This…"/>
          <p:cNvSpPr txBox="1"/>
          <p:nvPr/>
        </p:nvSpPr>
        <p:spPr>
          <a:xfrm>
            <a:off x="1963821" y="165096"/>
            <a:ext cx="9275595" cy="88392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4600">
                <a:solidFill>
                  <a:srgbClr val="53585F"/>
                </a:solidFill>
                <a:latin typeface="Helvetica"/>
                <a:ea typeface="Helvetica"/>
                <a:cs typeface="Helvetica"/>
                <a:sym typeface="Helvetica"/>
              </a:defRPr>
            </a:pPr>
            <a:r>
              <a:t>We have been Called for Such a Time as This</a:t>
            </a:r>
          </a:p>
          <a:p>
            <a:pPr>
              <a:defRPr b="1" sz="4600">
                <a:solidFill>
                  <a:srgbClr val="53585F"/>
                </a:solidFill>
                <a:latin typeface="Helvetica"/>
                <a:ea typeface="Helvetica"/>
                <a:cs typeface="Helvetica"/>
                <a:sym typeface="Helvetica"/>
              </a:defRPr>
            </a:pPr>
          </a:p>
          <a:p>
            <a:pPr>
              <a:defRPr b="1" sz="4600">
                <a:solidFill>
                  <a:srgbClr val="53585F"/>
                </a:solidFill>
                <a:latin typeface="Helvetica"/>
                <a:ea typeface="Helvetica"/>
                <a:cs typeface="Helvetica"/>
                <a:sym typeface="Helvetica"/>
              </a:defRPr>
            </a:pPr>
            <a:r>
              <a:t>The Great Wealth Transfer</a:t>
            </a:r>
          </a:p>
          <a:p>
            <a:pPr algn="l">
              <a:defRPr sz="3000">
                <a:solidFill>
                  <a:srgbClr val="53585F"/>
                </a:solidFill>
              </a:defRPr>
            </a:pPr>
          </a:p>
          <a:p>
            <a:pPr marL="710141" indent="-481541" algn="l">
              <a:buClr>
                <a:srgbClr val="53585F"/>
              </a:buClr>
              <a:buSzPct val="75000"/>
              <a:buChar char="•"/>
              <a:defRPr sz="3000">
                <a:solidFill>
                  <a:srgbClr val="53585F"/>
                </a:solidFill>
              </a:defRPr>
            </a:pPr>
            <a:r>
              <a:rPr b="1">
                <a:latin typeface="Helvetica"/>
                <a:ea typeface="Helvetica"/>
                <a:cs typeface="Helvetica"/>
                <a:sym typeface="Helvetica"/>
              </a:rPr>
              <a:t>The largest intergenerational wealth transfer in human history is happening over the next ten years. </a:t>
            </a:r>
            <a:r>
              <a:t>Recipients will be Widows, Gen X, and Millennials.</a:t>
            </a:r>
          </a:p>
          <a:p>
            <a:pPr marL="710141" indent="-481541" algn="l">
              <a:buClr>
                <a:srgbClr val="53585F"/>
              </a:buClr>
              <a:buSzPct val="75000"/>
              <a:buChar char="•"/>
              <a:defRPr sz="3000">
                <a:solidFill>
                  <a:srgbClr val="53585F"/>
                </a:solidFill>
              </a:defRPr>
            </a:pPr>
            <a:r>
              <a:t>This could also be the largest wave of widowhood due to the loss of Baby Boomer men.</a:t>
            </a:r>
          </a:p>
          <a:p>
            <a:pPr marL="710141" indent="-481541" algn="l">
              <a:buClr>
                <a:srgbClr val="53585F"/>
              </a:buClr>
              <a:buSzPct val="75000"/>
              <a:buChar char="•"/>
              <a:defRPr sz="3000">
                <a:solidFill>
                  <a:srgbClr val="53585F"/>
                </a:solidFill>
              </a:defRPr>
            </a:pPr>
            <a:r>
              <a:t>By 2030, women will control 2/3 of the US economy. </a:t>
            </a:r>
          </a:p>
          <a:p>
            <a:pPr marL="710141" indent="-481541" algn="l">
              <a:buClr>
                <a:srgbClr val="53585F"/>
              </a:buClr>
              <a:buSzPct val="75000"/>
              <a:buChar char="•"/>
              <a:defRPr sz="3000">
                <a:solidFill>
                  <a:srgbClr val="53585F"/>
                </a:solidFill>
              </a:defRPr>
            </a:pPr>
            <a:r>
              <a:t>Understanding widows is a key component to serving, empowering, and helping churches survive in difficult times. </a:t>
            </a:r>
          </a:p>
          <a:p>
            <a:pPr marL="710141" indent="-481541" algn="l">
              <a:buClr>
                <a:srgbClr val="53585F"/>
              </a:buClr>
              <a:buSzPct val="75000"/>
              <a:buChar char="•"/>
              <a:defRPr sz="3000">
                <a:solidFill>
                  <a:srgbClr val="53585F"/>
                </a:solidFill>
              </a:defRPr>
            </a:pPr>
            <a:r>
              <a:t>Jesus’ ministry was supported by widows.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Screen Shot 2019-04-08 at 5.08.09 PM.png" descr="Screen Shot 2019-04-08 at 5.08.09 PM.png"/>
          <p:cNvPicPr>
            <a:picLocks noChangeAspect="1"/>
          </p:cNvPicPr>
          <p:nvPr/>
        </p:nvPicPr>
        <p:blipFill>
          <a:blip r:embed="rId2">
            <a:alphaModFix amt="16266"/>
            <a:extLst/>
          </a:blip>
          <a:stretch>
            <a:fillRect/>
          </a:stretch>
        </p:blipFill>
        <p:spPr>
          <a:xfrm>
            <a:off x="-4552950" y="-1339850"/>
            <a:ext cx="17586198" cy="11669004"/>
          </a:xfrm>
          <a:prstGeom prst="rect">
            <a:avLst/>
          </a:prstGeom>
          <a:ln w="12700">
            <a:miter lim="400000"/>
          </a:ln>
        </p:spPr>
      </p:pic>
      <p:sp>
        <p:nvSpPr>
          <p:cNvPr id="181" name="Women typically outlast men by 15 years.…"/>
          <p:cNvSpPr txBox="1"/>
          <p:nvPr/>
        </p:nvSpPr>
        <p:spPr>
          <a:xfrm>
            <a:off x="3187700" y="1993900"/>
            <a:ext cx="9691589" cy="8469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p>
            <a:pPr marL="987777" indent="-987777" algn="l">
              <a:buSzPct val="75000"/>
              <a:buChar char="•"/>
              <a:defRPr sz="8000">
                <a:solidFill>
                  <a:srgbClr val="53585F"/>
                </a:solidFill>
              </a:defRPr>
            </a:pPr>
            <a:r>
              <a:t>Women typically outlast men by 15 years.</a:t>
            </a:r>
          </a:p>
          <a:p>
            <a:pPr algn="l">
              <a:defRPr sz="8000">
                <a:solidFill>
                  <a:srgbClr val="53585F"/>
                </a:solidFill>
              </a:defRPr>
            </a:pPr>
          </a:p>
          <a:p>
            <a:pPr marL="987777" indent="-987777" algn="l">
              <a:buSzPct val="75000"/>
              <a:buChar char="•"/>
              <a:defRPr sz="8000">
                <a:solidFill>
                  <a:srgbClr val="53585F"/>
                </a:solidFill>
              </a:defRPr>
            </a:pPr>
            <a:r>
              <a:t>70% of women’s marriages will end in widowhood.</a:t>
            </a:r>
          </a:p>
          <a:p>
            <a:pPr algn="l">
              <a:defRPr sz="8000">
                <a:solidFill>
                  <a:srgbClr val="53585F"/>
                </a:solidFill>
              </a:defRPr>
            </a:pPr>
            <a:r>
              <a:t> </a:t>
            </a:r>
          </a:p>
          <a:p>
            <a:pPr marL="987777" indent="-987777" algn="l">
              <a:buSzPct val="75000"/>
              <a:buChar char="•"/>
              <a:defRPr sz="8000">
                <a:solidFill>
                  <a:srgbClr val="53585F"/>
                </a:solidFill>
              </a:defRPr>
            </a:pPr>
            <a:r>
              <a:t>80% of men die married and 80% percent of women die single in the US. - WiserWomen.org</a:t>
            </a:r>
          </a:p>
          <a:p>
            <a:pPr algn="l">
              <a:defRPr sz="8000">
                <a:solidFill>
                  <a:srgbClr val="53585F"/>
                </a:solidFill>
              </a:defRPr>
            </a:pPr>
          </a:p>
          <a:p>
            <a:pPr marL="987777" indent="-987777" algn="l">
              <a:buSzPct val="75000"/>
              <a:buChar char="•"/>
              <a:defRPr sz="8000">
                <a:solidFill>
                  <a:srgbClr val="53585F"/>
                </a:solidFill>
              </a:defRPr>
            </a:pPr>
            <a:r>
              <a:t>54% of women said that they did NOT want to marry again, compared with 30% of men. - 2014 Pew Research Center survey</a:t>
            </a:r>
          </a:p>
          <a:p>
            <a:pPr algn="l">
              <a:defRPr sz="8000">
                <a:solidFill>
                  <a:srgbClr val="53585F"/>
                </a:solidFill>
              </a:defRPr>
            </a:pPr>
          </a:p>
          <a:p>
            <a:pPr algn="l">
              <a:defRPr sz="8000"/>
            </a:pPr>
          </a:p>
        </p:txBody>
      </p:sp>
      <p:sp>
        <p:nvSpPr>
          <p:cNvPr id="182" name="Understanding a Growing Demographic with…"/>
          <p:cNvSpPr txBox="1"/>
          <p:nvPr/>
        </p:nvSpPr>
        <p:spPr>
          <a:xfrm>
            <a:off x="2728124" y="431800"/>
            <a:ext cx="8285152" cy="1016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53585F"/>
                </a:solidFill>
                <a:latin typeface="Helvetica"/>
                <a:ea typeface="Helvetica"/>
                <a:cs typeface="Helvetica"/>
                <a:sym typeface="Helvetica"/>
              </a:defRPr>
            </a:pPr>
            <a:r>
              <a:rPr sz="3000"/>
              <a:t>Understanding a Growing Demographic with </a:t>
            </a:r>
            <a:endParaRPr sz="3000"/>
          </a:p>
          <a:p>
            <a:pPr>
              <a:defRPr b="1">
                <a:solidFill>
                  <a:srgbClr val="53585F"/>
                </a:solidFill>
                <a:latin typeface="Helvetica"/>
                <a:ea typeface="Helvetica"/>
                <a:cs typeface="Helvetica"/>
                <a:sym typeface="Helvetica"/>
              </a:defRPr>
            </a:pPr>
            <a:r>
              <a:rPr sz="3000"/>
              <a:t>Tremendous Buying Power</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desperate-2293377_1920.jpg" descr="desperate-2293377_1920.jpg"/>
          <p:cNvPicPr>
            <a:picLocks noChangeAspect="1"/>
          </p:cNvPicPr>
          <p:nvPr/>
        </p:nvPicPr>
        <p:blipFill>
          <a:blip r:embed="rId2">
            <a:extLst/>
          </a:blip>
          <a:stretch>
            <a:fillRect/>
          </a:stretch>
        </p:blipFill>
        <p:spPr>
          <a:xfrm>
            <a:off x="0" y="2031861"/>
            <a:ext cx="13004800" cy="8453120"/>
          </a:xfrm>
          <a:prstGeom prst="rect">
            <a:avLst/>
          </a:prstGeom>
          <a:ln w="12700">
            <a:miter lim="400000"/>
          </a:ln>
        </p:spPr>
      </p:pic>
      <p:sp>
        <p:nvSpPr>
          <p:cNvPr id="185" name="Meeting Their Needs: Widows seek engaging community &amp; grief support."/>
          <p:cNvSpPr txBox="1"/>
          <p:nvPr>
            <p:ph type="ctrTitle"/>
          </p:nvPr>
        </p:nvSpPr>
        <p:spPr>
          <a:xfrm>
            <a:off x="124371" y="289197"/>
            <a:ext cx="12756059" cy="1668216"/>
          </a:xfrm>
          <a:prstGeom prst="rect">
            <a:avLst/>
          </a:prstGeom>
        </p:spPr>
        <p:txBody>
          <a:bodyPr/>
          <a:lstStyle/>
          <a:p>
            <a:pPr>
              <a:defRPr sz="4800">
                <a:solidFill>
                  <a:srgbClr val="53585F"/>
                </a:solidFill>
              </a:defRPr>
            </a:pPr>
            <a:r>
              <a:rPr b="1">
                <a:latin typeface="Helvetica"/>
                <a:ea typeface="Helvetica"/>
                <a:cs typeface="Helvetica"/>
                <a:sym typeface="Helvetica"/>
              </a:rPr>
              <a:t>Meeting Their Needs:</a:t>
            </a:r>
            <a:r>
              <a:t> Widows seek engaging community &amp; grief support.</a:t>
            </a:r>
          </a:p>
        </p:txBody>
      </p:sp>
      <p:sp>
        <p:nvSpPr>
          <p:cNvPr id="186" name="Win-Win Solution:…"/>
          <p:cNvSpPr txBox="1"/>
          <p:nvPr/>
        </p:nvSpPr>
        <p:spPr>
          <a:xfrm>
            <a:off x="311353" y="3517895"/>
            <a:ext cx="5841594" cy="45212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FFFFFF"/>
                </a:solidFill>
              </a:defRPr>
            </a:pPr>
            <a:r>
              <a:rPr b="1">
                <a:latin typeface="Helvetica"/>
                <a:ea typeface="Helvetica"/>
                <a:cs typeface="Helvetica"/>
                <a:sym typeface="Helvetica"/>
              </a:rPr>
              <a:t>Win-Win Solution: </a:t>
            </a:r>
            <a:endParaRPr b="1">
              <a:latin typeface="Helvetica"/>
              <a:ea typeface="Helvetica"/>
              <a:cs typeface="Helvetica"/>
              <a:sym typeface="Helvetica"/>
            </a:endParaRPr>
          </a:p>
          <a:p>
            <a:pPr>
              <a:defRPr sz="4800">
                <a:solidFill>
                  <a:srgbClr val="FFFFFF"/>
                </a:solidFill>
              </a:defRPr>
            </a:pPr>
            <a:r>
              <a:rPr b="1">
                <a:latin typeface="Helvetica"/>
                <a:ea typeface="Helvetica"/>
                <a:cs typeface="Helvetica"/>
                <a:sym typeface="Helvetica"/>
              </a:rPr>
              <a:t>We partner </a:t>
            </a:r>
            <a:r>
              <a:t>widow empowerment, health &amp; wellness solutions, and churches.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180-Symbol 300 dpi.png" descr="180-Symbol 300 dpi.png"/>
          <p:cNvPicPr>
            <a:picLocks noChangeAspect="1"/>
          </p:cNvPicPr>
          <p:nvPr/>
        </p:nvPicPr>
        <p:blipFill>
          <a:blip r:embed="rId2">
            <a:alphaModFix amt="10934"/>
            <a:extLst/>
          </a:blip>
          <a:stretch>
            <a:fillRect/>
          </a:stretch>
        </p:blipFill>
        <p:spPr>
          <a:xfrm>
            <a:off x="1696094" y="1107684"/>
            <a:ext cx="13004801" cy="8072624"/>
          </a:xfrm>
          <a:prstGeom prst="rect">
            <a:avLst/>
          </a:prstGeom>
          <a:ln w="12700">
            <a:miter lim="400000"/>
          </a:ln>
        </p:spPr>
      </p:pic>
      <p:sp>
        <p:nvSpPr>
          <p:cNvPr id="131" name="Welcome!"/>
          <p:cNvSpPr txBox="1"/>
          <p:nvPr/>
        </p:nvSpPr>
        <p:spPr>
          <a:xfrm>
            <a:off x="2433902" y="3499766"/>
            <a:ext cx="9000475" cy="664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9600">
                <a:solidFill>
                  <a:srgbClr val="53585F"/>
                </a:solidFill>
                <a:latin typeface="Zapfino"/>
                <a:ea typeface="Zapfino"/>
                <a:cs typeface="Zapfino"/>
                <a:sym typeface="Zapfino"/>
              </a:defRPr>
            </a:pPr>
            <a:r>
              <a:t>Welcome! </a:t>
            </a:r>
          </a:p>
          <a:p>
            <a:pPr>
              <a:defRPr b="1">
                <a:solidFill>
                  <a:srgbClr val="53585F"/>
                </a:solidFill>
                <a:latin typeface="Helvetica"/>
                <a:ea typeface="Helvetica"/>
                <a:cs typeface="Helvetica"/>
                <a:sym typeface="Helvetica"/>
              </a:defRPr>
            </a:pPr>
          </a:p>
          <a:p>
            <a:pPr lvl="3" algn="l">
              <a:defRPr b="1" sz="2600">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
        <p:nvSpPr>
          <p:cNvPr id="132" name="We are so glad you’re here!"/>
          <p:cNvSpPr txBox="1"/>
          <p:nvPr/>
        </p:nvSpPr>
        <p:spPr>
          <a:xfrm>
            <a:off x="3996858" y="6129289"/>
            <a:ext cx="587456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We are so glad you’re here!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Untitled design(23) copy.pdf" descr="Untitled design(23) copy.pdf"/>
          <p:cNvPicPr>
            <a:picLocks noChangeAspect="1"/>
          </p:cNvPicPr>
          <p:nvPr/>
        </p:nvPicPr>
        <p:blipFill>
          <a:blip r:embed="rId2">
            <a:extLst/>
          </a:blip>
          <a:stretch>
            <a:fillRect/>
          </a:stretch>
        </p:blipFill>
        <p:spPr>
          <a:xfrm>
            <a:off x="-3667302" y="-22126"/>
            <a:ext cx="17418404" cy="9797852"/>
          </a:xfrm>
          <a:prstGeom prst="rect">
            <a:avLst/>
          </a:prstGeom>
          <a:ln w="12700">
            <a:miter lim="400000"/>
          </a:ln>
        </p:spPr>
      </p:pic>
      <p:sp>
        <p:nvSpPr>
          <p:cNvPr id="189" name="Engaging…"/>
          <p:cNvSpPr txBox="1"/>
          <p:nvPr>
            <p:ph type="ctrTitle"/>
          </p:nvPr>
        </p:nvSpPr>
        <p:spPr>
          <a:xfrm>
            <a:off x="-12700" y="2913930"/>
            <a:ext cx="7912894" cy="3925740"/>
          </a:xfrm>
          <a:prstGeom prst="rect">
            <a:avLst/>
          </a:prstGeom>
        </p:spPr>
        <p:txBody>
          <a:bodyPr/>
          <a:lstStyle/>
          <a:p>
            <a:pPr/>
            <a:r>
              <a:t>Engaging </a:t>
            </a:r>
          </a:p>
          <a:p>
            <a:pPr/>
            <a:r>
              <a:t>Solutions</a:t>
            </a:r>
          </a:p>
          <a:p>
            <a:pPr/>
            <a:r>
              <a:t> That Work</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Look, I am about to do something new; even now it is coming. Do you not see it? Indeed, I will make a way in the wilderness, rivers in the desert.”…"/>
          <p:cNvSpPr txBox="1"/>
          <p:nvPr>
            <p:ph type="subTitle" sz="half" idx="1"/>
          </p:nvPr>
        </p:nvSpPr>
        <p:spPr>
          <a:xfrm>
            <a:off x="1460500" y="4140175"/>
            <a:ext cx="10464800" cy="2921050"/>
          </a:xfrm>
          <a:prstGeom prst="rect">
            <a:avLst/>
          </a:prstGeom>
        </p:spPr>
        <p:txBody>
          <a:bodyPr/>
          <a:lstStyle/>
          <a:p>
            <a:pPr>
              <a:defRPr b="1" i="1">
                <a:solidFill>
                  <a:srgbClr val="53585F"/>
                </a:solidFill>
                <a:latin typeface="Helvetica"/>
                <a:ea typeface="Helvetica"/>
                <a:cs typeface="Helvetica"/>
                <a:sym typeface="Helvetica"/>
              </a:defRPr>
            </a:pPr>
            <a:r>
              <a:t>“Look, I am about to do something new; even now it is coming. Do you not see it? Indeed, I will make a way in the wilderness, rivers in the desert.”</a:t>
            </a:r>
          </a:p>
          <a:p>
            <a:pPr>
              <a:defRPr b="1">
                <a:solidFill>
                  <a:srgbClr val="53585F"/>
                </a:solidFill>
                <a:latin typeface="Helvetica"/>
                <a:ea typeface="Helvetica"/>
                <a:cs typeface="Helvetica"/>
                <a:sym typeface="Helvetica"/>
              </a:defRPr>
            </a:pPr>
          </a:p>
          <a:p>
            <a:pPr>
              <a:defRPr b="1">
                <a:solidFill>
                  <a:srgbClr val="53585F"/>
                </a:solidFill>
                <a:latin typeface="Helvetica"/>
                <a:ea typeface="Helvetica"/>
                <a:cs typeface="Helvetica"/>
                <a:sym typeface="Helvetica"/>
              </a:defRPr>
            </a:pPr>
            <a:r>
              <a:t>Isaiah 43:19 </a:t>
            </a:r>
          </a:p>
        </p:txBody>
      </p:sp>
      <p:sp>
        <p:nvSpPr>
          <p:cNvPr id="192" name="God is doing something fresh in grief recovery.…"/>
          <p:cNvSpPr txBox="1"/>
          <p:nvPr/>
        </p:nvSpPr>
        <p:spPr>
          <a:xfrm>
            <a:off x="1444699" y="954424"/>
            <a:ext cx="1049640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53585F"/>
                </a:solidFill>
                <a:latin typeface="Helvetica"/>
                <a:ea typeface="Helvetica"/>
                <a:cs typeface="Helvetica"/>
                <a:sym typeface="Helvetica"/>
              </a:defRPr>
            </a:pPr>
            <a:r>
              <a:t>God is doing something fresh in grief recovery. </a:t>
            </a:r>
          </a:p>
          <a:p>
            <a:pPr>
              <a:defRPr b="1">
                <a:solidFill>
                  <a:srgbClr val="53585F"/>
                </a:solidFill>
                <a:latin typeface="Helvetica"/>
                <a:ea typeface="Helvetica"/>
                <a:cs typeface="Helvetica"/>
                <a:sym typeface="Helvetica"/>
              </a:defRPr>
            </a:pPr>
            <a:r>
              <a:t>Thank you for joining us!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180-Symbol 300 dpi.png" descr="180-Symbol 300 dpi.png"/>
          <p:cNvPicPr>
            <a:picLocks noChangeAspect="1"/>
          </p:cNvPicPr>
          <p:nvPr/>
        </p:nvPicPr>
        <p:blipFill>
          <a:blip r:embed="rId2">
            <a:alphaModFix amt="13682"/>
            <a:extLst/>
          </a:blip>
          <a:stretch>
            <a:fillRect/>
          </a:stretch>
        </p:blipFill>
        <p:spPr>
          <a:xfrm>
            <a:off x="279400" y="1750919"/>
            <a:ext cx="13004800" cy="8072624"/>
          </a:xfrm>
          <a:prstGeom prst="rect">
            <a:avLst/>
          </a:prstGeom>
          <a:ln w="12700">
            <a:miter lim="400000"/>
          </a:ln>
        </p:spPr>
      </p:pic>
      <p:sp>
        <p:nvSpPr>
          <p:cNvPr id="195" name="Widow Strong"/>
          <p:cNvSpPr txBox="1"/>
          <p:nvPr>
            <p:ph type="ctrTitle"/>
          </p:nvPr>
        </p:nvSpPr>
        <p:spPr>
          <a:xfrm>
            <a:off x="1972567" y="-101600"/>
            <a:ext cx="9059665" cy="1426966"/>
          </a:xfrm>
          <a:prstGeom prst="rect">
            <a:avLst/>
          </a:prstGeom>
        </p:spPr>
        <p:txBody>
          <a:bodyPr/>
          <a:lstStyle>
            <a:lvl1pPr>
              <a:defRPr sz="6000">
                <a:solidFill>
                  <a:srgbClr val="8FC8F8"/>
                </a:solidFill>
                <a:latin typeface="Geneva"/>
                <a:ea typeface="Geneva"/>
                <a:cs typeface="Geneva"/>
                <a:sym typeface="Geneva"/>
              </a:defRPr>
            </a:lvl1pPr>
          </a:lstStyle>
          <a:p>
            <a:pPr/>
            <a:r>
              <a:t>Widow Strong</a:t>
            </a:r>
          </a:p>
        </p:txBody>
      </p:sp>
      <p:sp>
        <p:nvSpPr>
          <p:cNvPr id="196" name="A Community Approach to Grief Recovery for Widows"/>
          <p:cNvSpPr txBox="1"/>
          <p:nvPr>
            <p:ph type="subTitle" sz="quarter" idx="1"/>
          </p:nvPr>
        </p:nvSpPr>
        <p:spPr>
          <a:xfrm>
            <a:off x="1270000" y="1445815"/>
            <a:ext cx="10464800" cy="1130301"/>
          </a:xfrm>
          <a:prstGeom prst="rect">
            <a:avLst/>
          </a:prstGeom>
        </p:spPr>
        <p:txBody>
          <a:bodyPr/>
          <a:lstStyle/>
          <a:p>
            <a:pPr/>
            <a:r>
              <a:t>A Community Approach to Grief Recovery for Widows</a:t>
            </a:r>
          </a:p>
        </p:txBody>
      </p:sp>
      <p:sp>
        <p:nvSpPr>
          <p:cNvPr id="197" name="Line"/>
          <p:cNvSpPr/>
          <p:nvPr/>
        </p:nvSpPr>
        <p:spPr>
          <a:xfrm>
            <a:off x="197706" y="2143521"/>
            <a:ext cx="12609388" cy="1"/>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198" name="Hope: A holistic, step-by-step plan to…"/>
          <p:cNvSpPr txBox="1"/>
          <p:nvPr/>
        </p:nvSpPr>
        <p:spPr>
          <a:xfrm>
            <a:off x="2503372" y="3505200"/>
            <a:ext cx="8556856" cy="419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000"/>
            </a:pPr>
            <a:r>
              <a:rPr b="1" sz="4000">
                <a:latin typeface="Helvetica"/>
                <a:ea typeface="Helvetica"/>
                <a:cs typeface="Helvetica"/>
                <a:sym typeface="Helvetica"/>
              </a:rPr>
              <a:t>Hope: </a:t>
            </a:r>
            <a:r>
              <a:rPr sz="2800"/>
              <a:t>A holistic, step-by-step plan to </a:t>
            </a:r>
            <a:endParaRPr sz="2800"/>
          </a:p>
          <a:p>
            <a:pPr algn="l">
              <a:defRPr sz="3000"/>
            </a:pPr>
            <a:r>
              <a:rPr sz="2800"/>
              <a:t>help widows empower their life after loss.</a:t>
            </a:r>
          </a:p>
          <a:p>
            <a:pPr algn="l">
              <a:defRPr sz="3100"/>
            </a:pPr>
          </a:p>
          <a:p>
            <a:pPr algn="l">
              <a:defRPr sz="2900"/>
            </a:pPr>
            <a:r>
              <a:rPr b="1" sz="4000">
                <a:latin typeface="Helvetica"/>
                <a:ea typeface="Helvetica"/>
                <a:cs typeface="Helvetica"/>
                <a:sym typeface="Helvetica"/>
              </a:rPr>
              <a:t>Health: </a:t>
            </a:r>
            <a:r>
              <a:t>Clinically-proven steps that can help women feel better faster after loss. </a:t>
            </a:r>
          </a:p>
          <a:p>
            <a:pPr algn="l">
              <a:defRPr sz="2900"/>
            </a:pPr>
          </a:p>
          <a:p>
            <a:pPr algn="l">
              <a:defRPr sz="3000"/>
            </a:pPr>
            <a:r>
              <a:rPr b="1" sz="4000">
                <a:latin typeface="Helvetica"/>
                <a:ea typeface="Helvetica"/>
                <a:cs typeface="Helvetica"/>
                <a:sym typeface="Helvetica"/>
              </a:rPr>
              <a:t>Healing:</a:t>
            </a:r>
            <a:r>
              <a:rPr b="1" sz="2900">
                <a:latin typeface="Helvetica"/>
                <a:ea typeface="Helvetica"/>
                <a:cs typeface="Helvetica"/>
                <a:sym typeface="Helvetica"/>
              </a:rPr>
              <a:t> </a:t>
            </a:r>
            <a:r>
              <a:rPr sz="2900"/>
              <a:t>Connect, learn, and grow </a:t>
            </a:r>
            <a:endParaRPr sz="2900"/>
          </a:p>
          <a:p>
            <a:pPr algn="l">
              <a:defRPr sz="3100"/>
            </a:pPr>
            <a:r>
              <a:rPr sz="2900"/>
              <a:t>with our in-person &amp; online community of widows.</a:t>
            </a:r>
            <a:r>
              <a: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180-Symbol 300 dpi.png" descr="180-Symbol 300 dpi.png"/>
          <p:cNvPicPr>
            <a:picLocks noChangeAspect="1"/>
          </p:cNvPicPr>
          <p:nvPr/>
        </p:nvPicPr>
        <p:blipFill>
          <a:blip r:embed="rId2">
            <a:alphaModFix amt="13682"/>
            <a:extLst/>
          </a:blip>
          <a:stretch>
            <a:fillRect/>
          </a:stretch>
        </p:blipFill>
        <p:spPr>
          <a:xfrm>
            <a:off x="279400" y="1750919"/>
            <a:ext cx="13004800" cy="8072624"/>
          </a:xfrm>
          <a:prstGeom prst="rect">
            <a:avLst/>
          </a:prstGeom>
          <a:ln w="12700">
            <a:miter lim="400000"/>
          </a:ln>
        </p:spPr>
      </p:pic>
      <p:sp>
        <p:nvSpPr>
          <p:cNvPr id="201" name="Line"/>
          <p:cNvSpPr/>
          <p:nvPr/>
        </p:nvSpPr>
        <p:spPr>
          <a:xfrm>
            <a:off x="197706" y="1343421"/>
            <a:ext cx="12609388" cy="1"/>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202" name="Loving Widows Well"/>
          <p:cNvSpPr txBox="1"/>
          <p:nvPr>
            <p:ph type="ctrTitle"/>
          </p:nvPr>
        </p:nvSpPr>
        <p:spPr>
          <a:xfrm>
            <a:off x="1549400" y="-133871"/>
            <a:ext cx="10464800" cy="1359942"/>
          </a:xfrm>
          <a:prstGeom prst="rect">
            <a:avLst/>
          </a:prstGeom>
        </p:spPr>
        <p:txBody>
          <a:bodyPr/>
          <a:lstStyle>
            <a:lvl1pPr>
              <a:defRPr sz="7200">
                <a:solidFill>
                  <a:srgbClr val="53585F"/>
                </a:solidFill>
                <a:latin typeface="Arial"/>
                <a:ea typeface="Arial"/>
                <a:cs typeface="Arial"/>
                <a:sym typeface="Arial"/>
              </a:defRPr>
            </a:lvl1pPr>
          </a:lstStyle>
          <a:p>
            <a:pPr/>
            <a:r>
              <a:t>Loving Widows Well </a:t>
            </a:r>
          </a:p>
        </p:txBody>
      </p:sp>
      <p:sp>
        <p:nvSpPr>
          <p:cNvPr id="203" name="180 Your Life Study: We created a comprehensive, clinically-proven, faith-based,12-month grief empowerment curriculum."/>
          <p:cNvSpPr txBox="1"/>
          <p:nvPr/>
        </p:nvSpPr>
        <p:spPr>
          <a:xfrm>
            <a:off x="418693" y="6276643"/>
            <a:ext cx="11721757" cy="1117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300">
                <a:solidFill>
                  <a:srgbClr val="53585F"/>
                </a:solidFill>
              </a:defRPr>
            </a:pPr>
            <a:r>
              <a:rPr b="1">
                <a:latin typeface="Helvetica"/>
                <a:ea typeface="Helvetica"/>
                <a:cs typeface="Helvetica"/>
                <a:sym typeface="Helvetica"/>
              </a:rPr>
              <a:t>180 Your Life Study:</a:t>
            </a:r>
            <a:r>
              <a:t> We created a comprehensive, clinically-proven, faith-based,12-month grief empowerment curriculum.</a:t>
            </a:r>
          </a:p>
        </p:txBody>
      </p:sp>
      <p:sp>
        <p:nvSpPr>
          <p:cNvPr id="204" name="Monthly Gathering Events: Monthly community outreach and workshop events for widows and their children"/>
          <p:cNvSpPr txBox="1"/>
          <p:nvPr/>
        </p:nvSpPr>
        <p:spPr>
          <a:xfrm>
            <a:off x="446879" y="4180026"/>
            <a:ext cx="11914471" cy="11176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300">
                <a:solidFill>
                  <a:srgbClr val="53585F"/>
                </a:solidFill>
              </a:defRPr>
            </a:pPr>
            <a:r>
              <a:rPr b="1">
                <a:latin typeface="Helvetica"/>
                <a:ea typeface="Helvetica"/>
                <a:cs typeface="Helvetica"/>
                <a:sym typeface="Helvetica"/>
              </a:rPr>
              <a:t>Monthly Gathering Events: </a:t>
            </a:r>
            <a:r>
              <a:t>Monthly community outreach and workshop events for widows and their children</a:t>
            </a:r>
          </a:p>
        </p:txBody>
      </p:sp>
      <p:sp>
        <p:nvSpPr>
          <p:cNvPr id="205" name="Service Events: Community service events for widowed families"/>
          <p:cNvSpPr txBox="1"/>
          <p:nvPr/>
        </p:nvSpPr>
        <p:spPr>
          <a:xfrm>
            <a:off x="389765" y="5482335"/>
            <a:ext cx="12225270" cy="6096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300">
                <a:solidFill>
                  <a:srgbClr val="53585F"/>
                </a:solidFill>
              </a:defRPr>
            </a:pPr>
            <a:r>
              <a:rPr b="1">
                <a:latin typeface="Helvetica"/>
                <a:ea typeface="Helvetica"/>
                <a:cs typeface="Helvetica"/>
                <a:sym typeface="Helvetica"/>
              </a:rPr>
              <a:t>Service Events: </a:t>
            </a:r>
            <a:r>
              <a:t>Community service events for widowed families</a:t>
            </a:r>
          </a:p>
        </p:txBody>
      </p:sp>
      <p:sp>
        <p:nvSpPr>
          <p:cNvPr id="206" name="Local Chapters: Small group grief empowerment meetings online and in partnership with churches."/>
          <p:cNvSpPr txBox="1"/>
          <p:nvPr/>
        </p:nvSpPr>
        <p:spPr>
          <a:xfrm>
            <a:off x="483421" y="2877717"/>
            <a:ext cx="12596759" cy="11176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300">
                <a:solidFill>
                  <a:srgbClr val="53585F"/>
                </a:solidFill>
              </a:defRPr>
            </a:pPr>
            <a:r>
              <a:rPr b="1">
                <a:latin typeface="Helvetica"/>
                <a:ea typeface="Helvetica"/>
                <a:cs typeface="Helvetica"/>
                <a:sym typeface="Helvetica"/>
              </a:rPr>
              <a:t>Local Chapters: </a:t>
            </a:r>
            <a:r>
              <a:t>Small group grief empowerment meetings online and in partnership with churches. </a:t>
            </a:r>
          </a:p>
        </p:txBody>
      </p:sp>
      <p:sp>
        <p:nvSpPr>
          <p:cNvPr id="207" name="Leadership Training: Empowering widows to turn pain into purpose through servant leadership."/>
          <p:cNvSpPr txBox="1"/>
          <p:nvPr/>
        </p:nvSpPr>
        <p:spPr>
          <a:xfrm>
            <a:off x="418693" y="7578952"/>
            <a:ext cx="13047007" cy="1117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300">
                <a:solidFill>
                  <a:srgbClr val="53585F"/>
                </a:solidFill>
              </a:defRPr>
            </a:pPr>
            <a:r>
              <a:rPr b="1">
                <a:latin typeface="Helvetica"/>
                <a:ea typeface="Helvetica"/>
                <a:cs typeface="Helvetica"/>
                <a:sym typeface="Helvetica"/>
              </a:rPr>
              <a:t>Leadership Training: </a:t>
            </a:r>
            <a:r>
              <a:t>Empowering widows to turn pain into purpose through servant leadership.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Natalie’s Story of…"/>
          <p:cNvSpPr txBox="1"/>
          <p:nvPr>
            <p:ph type="ctrTitle"/>
          </p:nvPr>
        </p:nvSpPr>
        <p:spPr>
          <a:xfrm>
            <a:off x="609600" y="698500"/>
            <a:ext cx="5523012" cy="4329311"/>
          </a:xfrm>
          <a:prstGeom prst="rect">
            <a:avLst/>
          </a:prstGeom>
        </p:spPr>
        <p:txBody>
          <a:bodyPr/>
          <a:lstStyle/>
          <a:p>
            <a:pPr defTabSz="502412">
              <a:defRPr sz="6880">
                <a:solidFill>
                  <a:srgbClr val="53585F"/>
                </a:solidFill>
              </a:defRPr>
            </a:pPr>
            <a:r>
              <a:t>Natalie’s Story of </a:t>
            </a:r>
          </a:p>
          <a:p>
            <a:pPr defTabSz="502412">
              <a:defRPr sz="6880">
                <a:solidFill>
                  <a:srgbClr val="53585F"/>
                </a:solidFill>
              </a:defRPr>
            </a:pPr>
            <a:r>
              <a:t> Long-Lasting Life Change. </a:t>
            </a:r>
          </a:p>
        </p:txBody>
      </p:sp>
      <p:pic>
        <p:nvPicPr>
          <p:cNvPr id="210" name="44617442_10156840052018185_3226217293444808704_n.jpg" descr="44617442_10156840052018185_3226217293444808704_n.jpg"/>
          <p:cNvPicPr>
            <a:picLocks noChangeAspect="1"/>
          </p:cNvPicPr>
          <p:nvPr/>
        </p:nvPicPr>
        <p:blipFill>
          <a:blip r:embed="rId2">
            <a:extLst/>
          </a:blip>
          <a:stretch>
            <a:fillRect/>
          </a:stretch>
        </p:blipFill>
        <p:spPr>
          <a:xfrm>
            <a:off x="7047210" y="0"/>
            <a:ext cx="5486401" cy="9753600"/>
          </a:xfrm>
          <a:prstGeom prst="rect">
            <a:avLst/>
          </a:prstGeom>
          <a:ln w="12700">
            <a:miter lim="400000"/>
          </a:ln>
        </p:spPr>
      </p:pic>
      <p:pic>
        <p:nvPicPr>
          <p:cNvPr id="211" name="44610433_10156840052103185_5721109885261709312_n.jpg" descr="44610433_10156840052103185_5721109885261709312_n.jpg"/>
          <p:cNvPicPr>
            <a:picLocks noChangeAspect="1"/>
          </p:cNvPicPr>
          <p:nvPr/>
        </p:nvPicPr>
        <p:blipFill>
          <a:blip r:embed="rId3">
            <a:extLst/>
          </a:blip>
          <a:stretch>
            <a:fillRect/>
          </a:stretch>
        </p:blipFill>
        <p:spPr>
          <a:xfrm>
            <a:off x="758626" y="5649698"/>
            <a:ext cx="5896092" cy="3316552"/>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Group Facilitator Training"/>
          <p:cNvSpPr txBox="1"/>
          <p:nvPr>
            <p:ph type="ctrTitle"/>
          </p:nvPr>
        </p:nvSpPr>
        <p:spPr>
          <a:prstGeom prst="rect">
            <a:avLst/>
          </a:prstGeom>
        </p:spPr>
        <p:txBody>
          <a:bodyPr/>
          <a:lstStyle/>
          <a:p>
            <a:pPr/>
            <a:r>
              <a:t>Group Facilitator Training</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Screen Shot 2018-10-15 at 12.09.27 AM.png" descr="Screen Shot 2018-10-15 at 12.09.27 AM.png"/>
          <p:cNvPicPr>
            <a:picLocks noChangeAspect="1"/>
          </p:cNvPicPr>
          <p:nvPr/>
        </p:nvPicPr>
        <p:blipFill>
          <a:blip r:embed="rId2">
            <a:extLst/>
          </a:blip>
          <a:stretch>
            <a:fillRect/>
          </a:stretch>
        </p:blipFill>
        <p:spPr>
          <a:xfrm>
            <a:off x="0" y="664257"/>
            <a:ext cx="13004800" cy="9104734"/>
          </a:xfrm>
          <a:prstGeom prst="rect">
            <a:avLst/>
          </a:prstGeom>
          <a:ln w="12700">
            <a:miter lim="400000"/>
          </a:ln>
        </p:spPr>
      </p:pic>
      <p:sp>
        <p:nvSpPr>
          <p:cNvPr id="216" name="The180 Your Life Approach:"/>
          <p:cNvSpPr txBox="1"/>
          <p:nvPr/>
        </p:nvSpPr>
        <p:spPr>
          <a:xfrm>
            <a:off x="-404894" y="-6350"/>
            <a:ext cx="6915462"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The180 Your Life Approach:</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180-Symbol 300 dpi.png" descr="180-Symbol 300 dpi.png"/>
          <p:cNvPicPr>
            <a:picLocks noChangeAspect="1"/>
          </p:cNvPicPr>
          <p:nvPr/>
        </p:nvPicPr>
        <p:blipFill>
          <a:blip r:embed="rId2">
            <a:alphaModFix amt="10934"/>
            <a:extLst/>
          </a:blip>
          <a:stretch>
            <a:fillRect/>
          </a:stretch>
        </p:blipFill>
        <p:spPr>
          <a:xfrm>
            <a:off x="1696094" y="1107684"/>
            <a:ext cx="13004801" cy="8072624"/>
          </a:xfrm>
          <a:prstGeom prst="rect">
            <a:avLst/>
          </a:prstGeom>
          <a:ln w="12700">
            <a:miter lim="400000"/>
          </a:ln>
        </p:spPr>
      </p:pic>
      <p:sp>
        <p:nvSpPr>
          <p:cNvPr id="219" name="180 Your Life…"/>
          <p:cNvSpPr txBox="1"/>
          <p:nvPr/>
        </p:nvSpPr>
        <p:spPr>
          <a:xfrm>
            <a:off x="224804" y="2229253"/>
            <a:ext cx="12555191" cy="582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180 Your Life</a:t>
            </a:r>
          </a:p>
          <a:p>
            <a:pPr>
              <a:defRPr b="1">
                <a:solidFill>
                  <a:srgbClr val="53585F"/>
                </a:solidFill>
                <a:latin typeface="Helvetica"/>
                <a:ea typeface="Helvetica"/>
                <a:cs typeface="Helvetica"/>
                <a:sym typeface="Helvetica"/>
              </a:defRPr>
            </a:pPr>
            <a:r>
              <a:t>8 Steps of Grief Empowerment</a:t>
            </a: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1"/>
              <a:defRPr sz="2600">
                <a:solidFill>
                  <a:srgbClr val="53585F"/>
                </a:solidFill>
                <a:latin typeface="Helvetica"/>
                <a:ea typeface="Helvetica"/>
                <a:cs typeface="Helvetica"/>
                <a:sym typeface="Helvetica"/>
              </a:defRPr>
            </a:pPr>
            <a:r>
              <a:t>Empower Your Ground Zero</a:t>
            </a:r>
          </a:p>
          <a:p>
            <a:pPr marL="969433" indent="-228600" algn="l">
              <a:buSzPct val="100000"/>
              <a:buAutoNum type="arabicPeriod" startAt="1"/>
              <a:defRPr sz="2600">
                <a:solidFill>
                  <a:srgbClr val="53585F"/>
                </a:solidFill>
                <a:latin typeface="Helvetica"/>
                <a:ea typeface="Helvetica"/>
                <a:cs typeface="Helvetica"/>
                <a:sym typeface="Helvetica"/>
              </a:defRPr>
            </a:pPr>
            <a:r>
              <a:t>Forge Your Team</a:t>
            </a:r>
          </a:p>
          <a:p>
            <a:pPr marL="969433" indent="-228600" algn="l">
              <a:buSzPct val="100000"/>
              <a:buAutoNum type="arabicPeriod" startAt="1"/>
              <a:defRPr sz="2600">
                <a:solidFill>
                  <a:srgbClr val="53585F"/>
                </a:solidFill>
                <a:latin typeface="Helvetica"/>
                <a:ea typeface="Helvetica"/>
                <a:cs typeface="Helvetica"/>
                <a:sym typeface="Helvetica"/>
              </a:defRPr>
            </a:pPr>
            <a:r>
              <a:t>Train Your Mind</a:t>
            </a:r>
          </a:p>
          <a:p>
            <a:pPr marL="969433" indent="-228600" algn="l">
              <a:buSzPct val="100000"/>
              <a:buAutoNum type="arabicPeriod" startAt="1"/>
              <a:defRPr sz="2600">
                <a:solidFill>
                  <a:srgbClr val="53585F"/>
                </a:solidFill>
                <a:latin typeface="Helvetica"/>
                <a:ea typeface="Helvetica"/>
                <a:cs typeface="Helvetica"/>
                <a:sym typeface="Helvetica"/>
              </a:defRPr>
            </a:pPr>
            <a:r>
              <a:t>Train Your Body</a:t>
            </a:r>
          </a:p>
          <a:p>
            <a:pPr marL="969433" indent="-228600" algn="l">
              <a:buSzPct val="100000"/>
              <a:buAutoNum type="arabicPeriod" startAt="1"/>
              <a:defRPr sz="2600">
                <a:solidFill>
                  <a:srgbClr val="53585F"/>
                </a:solidFill>
                <a:latin typeface="Helvetica"/>
                <a:ea typeface="Helvetica"/>
                <a:cs typeface="Helvetica"/>
                <a:sym typeface="Helvetica"/>
              </a:defRPr>
            </a:pPr>
            <a:r>
              <a:t>Train Your Spirit</a:t>
            </a:r>
          </a:p>
          <a:p>
            <a:pPr marL="969433" indent="-228600" algn="l">
              <a:buSzPct val="100000"/>
              <a:buAutoNum type="arabicPeriod" startAt="1"/>
              <a:defRPr sz="2600">
                <a:solidFill>
                  <a:srgbClr val="53585F"/>
                </a:solidFill>
                <a:latin typeface="Helvetica"/>
                <a:ea typeface="Helvetica"/>
                <a:cs typeface="Helvetica"/>
                <a:sym typeface="Helvetica"/>
              </a:defRPr>
            </a:pPr>
            <a:r>
              <a:t>Cross Your Finish Line</a:t>
            </a:r>
          </a:p>
          <a:p>
            <a:pPr marL="969433" indent="-228600" algn="l">
              <a:buSzPct val="100000"/>
              <a:buAutoNum type="arabicPeriod" startAt="1"/>
              <a:defRPr sz="2600">
                <a:solidFill>
                  <a:srgbClr val="53585F"/>
                </a:solidFill>
                <a:latin typeface="Helvetica"/>
                <a:ea typeface="Helvetica"/>
                <a:cs typeface="Helvetica"/>
                <a:sym typeface="Helvetica"/>
              </a:defRPr>
            </a:pPr>
            <a:r>
              <a:t>Live Your Legacy</a:t>
            </a:r>
          </a:p>
          <a:p>
            <a:pPr marL="969433" indent="-228600" algn="l">
              <a:buSzPct val="100000"/>
              <a:buAutoNum type="arabicPeriod" startAt="1"/>
              <a:defRPr sz="2600">
                <a:solidFill>
                  <a:srgbClr val="53585F"/>
                </a:solidFill>
                <a:latin typeface="Helvetica"/>
                <a:ea typeface="Helvetica"/>
                <a:cs typeface="Helvetica"/>
                <a:sym typeface="Helvetica"/>
              </a:defRPr>
            </a:pPr>
            <a:r>
              <a:t>Unveil Your Triumph</a:t>
            </a: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Let’s Take a 7 Minute Snack Break"/>
          <p:cNvSpPr txBox="1"/>
          <p:nvPr>
            <p:ph type="subTitle" sz="quarter" idx="1"/>
          </p:nvPr>
        </p:nvSpPr>
        <p:spPr>
          <a:prstGeom prst="rect">
            <a:avLst/>
          </a:prstGeom>
        </p:spPr>
        <p:txBody>
          <a:bodyPr/>
          <a:lstStyle/>
          <a:p>
            <a:pPr/>
            <a:r>
              <a:t>Let’s Take a 7 Minute Snack Break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Inspiring Story by Rochelle Video"/>
          <p:cNvSpPr txBox="1"/>
          <p:nvPr>
            <p:ph type="subTitle" sz="quarter" idx="1"/>
          </p:nvPr>
        </p:nvSpPr>
        <p:spPr>
          <a:prstGeom prst="rect">
            <a:avLst/>
          </a:prstGeom>
        </p:spPr>
        <p:txBody>
          <a:bodyPr/>
          <a:lstStyle/>
          <a:p>
            <a:pPr/>
            <a:r>
              <a:t>Inspiring Story by Rochelle Video</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180-Symbol 300 dpi.png" descr="180-Symbol 300 dpi.png"/>
          <p:cNvPicPr>
            <a:picLocks noChangeAspect="1"/>
          </p:cNvPicPr>
          <p:nvPr/>
        </p:nvPicPr>
        <p:blipFill>
          <a:blip r:embed="rId2">
            <a:alphaModFix amt="10934"/>
            <a:extLst/>
          </a:blip>
          <a:stretch>
            <a:fillRect/>
          </a:stretch>
        </p:blipFill>
        <p:spPr>
          <a:xfrm>
            <a:off x="1696094" y="1107684"/>
            <a:ext cx="13004801" cy="8072624"/>
          </a:xfrm>
          <a:prstGeom prst="rect">
            <a:avLst/>
          </a:prstGeom>
          <a:ln w="12700">
            <a:miter lim="400000"/>
          </a:ln>
        </p:spPr>
      </p:pic>
      <p:sp>
        <p:nvSpPr>
          <p:cNvPr id="135" name="Brief Overview Session 1 &amp; 2…"/>
          <p:cNvSpPr txBox="1"/>
          <p:nvPr/>
        </p:nvSpPr>
        <p:spPr>
          <a:xfrm>
            <a:off x="224804" y="2305453"/>
            <a:ext cx="12555191" cy="567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Brief Overview Session 1 &amp; 2</a:t>
            </a:r>
          </a:p>
          <a:p>
            <a:pPr lvl="3" algn="l">
              <a:defRPr b="1" sz="2600">
                <a:solidFill>
                  <a:srgbClr val="53585F"/>
                </a:solidFill>
                <a:latin typeface="Helvetica"/>
                <a:ea typeface="Helvetica"/>
                <a:cs typeface="Helvetica"/>
                <a:sym typeface="Helvetica"/>
              </a:defRPr>
            </a:pPr>
          </a:p>
          <a:p>
            <a:pPr lvl="3" algn="l">
              <a:defRPr b="1" sz="2600">
                <a:solidFill>
                  <a:srgbClr val="53585F"/>
                </a:solidFill>
                <a:latin typeface="Helvetica"/>
                <a:ea typeface="Helvetica"/>
                <a:cs typeface="Helvetica"/>
                <a:sym typeface="Helvetica"/>
              </a:defRPr>
            </a:pPr>
            <a:r>
              <a:t>Session 1 with Mishael Porembski, Founder and Author</a:t>
            </a:r>
          </a:p>
          <a:p>
            <a:pPr marL="740833" indent="-740833" algn="l">
              <a:buSzPct val="75000"/>
              <a:buChar char="•"/>
              <a:defRPr sz="2600">
                <a:solidFill>
                  <a:srgbClr val="53585F"/>
                </a:solidFill>
                <a:latin typeface="Helvetica"/>
                <a:ea typeface="Helvetica"/>
                <a:cs typeface="Helvetica"/>
                <a:sym typeface="Helvetica"/>
              </a:defRPr>
            </a:pPr>
            <a:r>
              <a:t>Overview of Widow Strong</a:t>
            </a:r>
          </a:p>
          <a:p>
            <a:pPr marL="740833" indent="-740833" algn="l">
              <a:buSzPct val="75000"/>
              <a:buChar char="•"/>
              <a:defRPr sz="2600">
                <a:solidFill>
                  <a:srgbClr val="53585F"/>
                </a:solidFill>
                <a:latin typeface="Helvetica"/>
                <a:ea typeface="Helvetica"/>
                <a:cs typeface="Helvetica"/>
                <a:sym typeface="Helvetica"/>
              </a:defRPr>
            </a:pPr>
            <a:r>
              <a:t>Small Group Curriculum Facilitation</a:t>
            </a:r>
          </a:p>
          <a:p>
            <a:pPr marL="740833" indent="-740833" algn="l">
              <a:buSzPct val="75000"/>
              <a:buChar char="•"/>
              <a:defRPr sz="2600">
                <a:solidFill>
                  <a:srgbClr val="53585F"/>
                </a:solidFill>
                <a:latin typeface="Helvetica"/>
                <a:ea typeface="Helvetica"/>
                <a:cs typeface="Helvetica"/>
                <a:sym typeface="Helvetica"/>
              </a:defRPr>
            </a:pPr>
            <a:r>
              <a:t>Trouble Shooting</a:t>
            </a:r>
          </a:p>
          <a:p>
            <a:pPr marL="740833" indent="-740833" algn="l">
              <a:buSzPct val="75000"/>
              <a:buChar char="•"/>
              <a:defRPr sz="2600">
                <a:solidFill>
                  <a:srgbClr val="53585F"/>
                </a:solidFill>
                <a:latin typeface="Helvetica"/>
                <a:ea typeface="Helvetica"/>
                <a:cs typeface="Helvetica"/>
                <a:sym typeface="Helvetica"/>
              </a:defRPr>
            </a:pPr>
          </a:p>
          <a:p>
            <a:pPr marL="740833" indent="-740833" algn="l">
              <a:buSzPct val="75000"/>
              <a:buChar char="•"/>
              <a:defRPr b="1" sz="2600">
                <a:solidFill>
                  <a:srgbClr val="53585F"/>
                </a:solidFill>
                <a:latin typeface="Helvetica"/>
                <a:ea typeface="Helvetica"/>
                <a:cs typeface="Helvetica"/>
                <a:sym typeface="Helvetica"/>
              </a:defRPr>
            </a:pPr>
          </a:p>
          <a:p>
            <a:pPr lvl="3" algn="l">
              <a:defRPr b="1" sz="2600">
                <a:solidFill>
                  <a:srgbClr val="53585F"/>
                </a:solidFill>
                <a:latin typeface="Helvetica"/>
                <a:ea typeface="Helvetica"/>
                <a:cs typeface="Helvetica"/>
                <a:sym typeface="Helvetica"/>
              </a:defRPr>
            </a:pPr>
            <a:r>
              <a:t>Session 2: Pastor Ron Wean, LPCC</a:t>
            </a:r>
          </a:p>
          <a:p>
            <a:pPr marL="740833" indent="-740833" algn="l">
              <a:buSzPct val="75000"/>
              <a:buChar char="•"/>
              <a:defRPr sz="2600">
                <a:solidFill>
                  <a:srgbClr val="53585F"/>
                </a:solidFill>
                <a:latin typeface="Helvetica"/>
                <a:ea typeface="Helvetica"/>
                <a:cs typeface="Helvetica"/>
                <a:sym typeface="Helvetica"/>
              </a:defRPr>
            </a:pPr>
            <a:r>
              <a:t>Best Practices of Small Group Leadership </a:t>
            </a:r>
          </a:p>
          <a:p>
            <a:pPr marL="740833" indent="-740833" algn="l">
              <a:buSzPct val="75000"/>
              <a:buChar char="•"/>
              <a:defRPr sz="2600">
                <a:solidFill>
                  <a:srgbClr val="53585F"/>
                </a:solidFill>
                <a:latin typeface="Helvetica"/>
                <a:ea typeface="Helvetica"/>
                <a:cs typeface="Helvetica"/>
                <a:sym typeface="Helvetica"/>
              </a:defRPr>
            </a:pPr>
            <a:r>
              <a:t>Healthy Self-Care for Leaders</a:t>
            </a: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How a Meeting Flows"/>
          <p:cNvSpPr txBox="1"/>
          <p:nvPr>
            <p:ph type="ctrTitle"/>
          </p:nvPr>
        </p:nvSpPr>
        <p:spPr>
          <a:xfrm>
            <a:off x="1270000" y="2213006"/>
            <a:ext cx="10464800" cy="3302001"/>
          </a:xfrm>
          <a:prstGeom prst="rect">
            <a:avLst/>
          </a:prstGeom>
        </p:spPr>
        <p:txBody>
          <a:bodyPr/>
          <a:lstStyle/>
          <a:p>
            <a:pPr/>
            <a:r>
              <a:t>How a Meeting Flows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180-Symbol 300 dpi.png" descr="180-Symbol 300 dpi.png"/>
          <p:cNvPicPr>
            <a:picLocks noChangeAspect="1"/>
          </p:cNvPicPr>
          <p:nvPr/>
        </p:nvPicPr>
        <p:blipFill>
          <a:blip r:embed="rId2">
            <a:alphaModFix amt="10934"/>
            <a:extLst/>
          </a:blip>
          <a:stretch>
            <a:fillRect/>
          </a:stretch>
        </p:blipFill>
        <p:spPr>
          <a:xfrm>
            <a:off x="1696094" y="1107684"/>
            <a:ext cx="13004801" cy="8072624"/>
          </a:xfrm>
          <a:prstGeom prst="rect">
            <a:avLst/>
          </a:prstGeom>
          <a:ln w="12700">
            <a:miter lim="400000"/>
          </a:ln>
        </p:spPr>
      </p:pic>
      <p:sp>
        <p:nvSpPr>
          <p:cNvPr id="228" name="What You Will Need…"/>
          <p:cNvSpPr txBox="1"/>
          <p:nvPr/>
        </p:nvSpPr>
        <p:spPr>
          <a:xfrm>
            <a:off x="224804" y="759388"/>
            <a:ext cx="12555191" cy="1126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What You Will Need</a:t>
            </a:r>
          </a:p>
          <a:p>
            <a:pPr>
              <a:defRPr b="1">
                <a:solidFill>
                  <a:srgbClr val="53585F"/>
                </a:solidFill>
                <a:latin typeface="Helvetica"/>
                <a:ea typeface="Helvetica"/>
                <a:cs typeface="Helvetica"/>
                <a:sym typeface="Helvetica"/>
              </a:defRPr>
            </a:pP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Meeting room with chairs and tissues</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Possibly childcare offered depending on participants</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180 Your Life 10-Week Facilitator’s box</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180 Your Life Grief Guide, Facilitator’s Guide, Journal and access to videos for both Facilitators. To play the video sessions: DVD’s, DVD player, Television </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Or Internet connection, computer, cable, television</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Pre-order 180 Your Life Grief Guide and 180 Your Life Journal for each participant to be their for first session. </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Participants can also listen to the 180 Your Life Grief Guide using </a:t>
            </a:r>
            <a:r>
              <a:rPr u="sng">
                <a:hlinkClick r:id="rId3" invalidUrl="" action="" tgtFrame="" tooltip="" history="1" highlightClick="0" endSnd="0"/>
              </a:rPr>
              <a:t>audible.com</a:t>
            </a:r>
            <a:r>
              <a:t>. </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Pad of paper to write notes. </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p>
          <a:p>
            <a:pPr marL="228600" indent="-228600" algn="l">
              <a:buClr>
                <a:srgbClr val="53585F"/>
              </a:buClr>
              <a:buSzPct val="100000"/>
              <a:buAutoNum type="arabicPeriod" startAt="10"/>
              <a:defRPr b="1">
                <a:solidFill>
                  <a:srgbClr val="53585F"/>
                </a:solidFill>
                <a:latin typeface="Helvetica"/>
                <a:ea typeface="Helvetica"/>
                <a:cs typeface="Helvetica"/>
                <a:sym typeface="Helvetica"/>
              </a:defRPr>
            </a:pP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11"/>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180-Symbol 300 dpi.png" descr="180-Symbol 300 dpi.png"/>
          <p:cNvPicPr>
            <a:picLocks noChangeAspect="1"/>
          </p:cNvPicPr>
          <p:nvPr/>
        </p:nvPicPr>
        <p:blipFill>
          <a:blip r:embed="rId2">
            <a:alphaModFix amt="10934"/>
            <a:extLst/>
          </a:blip>
          <a:stretch>
            <a:fillRect/>
          </a:stretch>
        </p:blipFill>
        <p:spPr>
          <a:xfrm>
            <a:off x="1696094" y="1107684"/>
            <a:ext cx="13004801" cy="8072624"/>
          </a:xfrm>
          <a:prstGeom prst="rect">
            <a:avLst/>
          </a:prstGeom>
          <a:ln w="12700">
            <a:miter lim="400000"/>
          </a:ln>
        </p:spPr>
      </p:pic>
      <p:sp>
        <p:nvSpPr>
          <p:cNvPr id="231" name="3 Easy Steps for Small Group Meeting…"/>
          <p:cNvSpPr txBox="1"/>
          <p:nvPr/>
        </p:nvSpPr>
        <p:spPr>
          <a:xfrm>
            <a:off x="224804" y="2515003"/>
            <a:ext cx="12555191" cy="525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3 Easy Steps for Small Group Meeting</a:t>
            </a:r>
          </a:p>
          <a:p>
            <a:pPr>
              <a:defRPr b="1">
                <a:solidFill>
                  <a:srgbClr val="53585F"/>
                </a:solidFill>
                <a:latin typeface="Helvetica"/>
                <a:ea typeface="Helvetica"/>
                <a:cs typeface="Helvetica"/>
                <a:sym typeface="Helvetica"/>
              </a:defRPr>
            </a:pP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Greet &amp; Check-In: 60 Minutes</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Video Session: 20 Minutes</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Action Step: 30 Minutes</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4"/>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180-Symbol 300 dpi.png" descr="180-Symbol 300 dpi.png"/>
          <p:cNvPicPr>
            <a:picLocks noChangeAspect="1"/>
          </p:cNvPicPr>
          <p:nvPr/>
        </p:nvPicPr>
        <p:blipFill>
          <a:blip r:embed="rId2">
            <a:alphaModFix amt="10934"/>
            <a:extLst/>
          </a:blip>
          <a:stretch>
            <a:fillRect/>
          </a:stretch>
        </p:blipFill>
        <p:spPr>
          <a:xfrm>
            <a:off x="1696094" y="1107684"/>
            <a:ext cx="13004801" cy="8072624"/>
          </a:xfrm>
          <a:prstGeom prst="rect">
            <a:avLst/>
          </a:prstGeom>
          <a:ln w="12700">
            <a:miter lim="400000"/>
          </a:ln>
        </p:spPr>
      </p:pic>
      <p:sp>
        <p:nvSpPr>
          <p:cNvPr id="234" name="Our Simple Leadership Secret Sauce Questions…"/>
          <p:cNvSpPr txBox="1"/>
          <p:nvPr/>
        </p:nvSpPr>
        <p:spPr>
          <a:xfrm>
            <a:off x="224804" y="1422803"/>
            <a:ext cx="12555191" cy="744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Our Simple Leadership Secret Sauce Questions</a:t>
            </a:r>
          </a:p>
          <a:p>
            <a:pPr>
              <a:defRPr b="1">
                <a:solidFill>
                  <a:srgbClr val="53585F"/>
                </a:solidFill>
                <a:latin typeface="Helvetica"/>
                <a:ea typeface="Helvetica"/>
                <a:cs typeface="Helvetica"/>
                <a:sym typeface="Helvetica"/>
              </a:defRPr>
            </a:pP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How are you doing today and/or this week? </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How are you coming along with your action step?</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p>
          <a:p>
            <a:pPr algn="l">
              <a:buClr>
                <a:srgbClr val="53585F"/>
              </a:buClr>
              <a:defRPr b="1">
                <a:solidFill>
                  <a:srgbClr val="53585F"/>
                </a:solidFill>
                <a:latin typeface="Helvetica"/>
                <a:ea typeface="Helvetica"/>
                <a:cs typeface="Helvetica"/>
                <a:sym typeface="Helvetica"/>
              </a:defRPr>
            </a:pPr>
            <a:r>
              <a:t>(After Video Session)</a:t>
            </a:r>
          </a:p>
          <a:p>
            <a:pPr marL="228600" indent="-228600" algn="l">
              <a:buClr>
                <a:srgbClr val="53585F"/>
              </a:buClr>
              <a:buSzPct val="100000"/>
              <a:buAutoNum type="arabicPeriod" startAt="4"/>
              <a:defRPr b="1">
                <a:solidFill>
                  <a:srgbClr val="53585F"/>
                </a:solidFill>
                <a:latin typeface="Helvetica"/>
                <a:ea typeface="Helvetica"/>
                <a:cs typeface="Helvetica"/>
                <a:sym typeface="Helvetica"/>
              </a:defRPr>
            </a:pPr>
          </a:p>
          <a:p>
            <a:pPr marL="228600" indent="-228600" algn="l">
              <a:buClr>
                <a:srgbClr val="53585F"/>
              </a:buClr>
              <a:buSzPct val="100000"/>
              <a:buAutoNum type="arabicPeriod" startAt="3"/>
              <a:defRPr b="1">
                <a:solidFill>
                  <a:srgbClr val="53585F"/>
                </a:solidFill>
                <a:latin typeface="Helvetica"/>
                <a:ea typeface="Helvetica"/>
                <a:cs typeface="Helvetica"/>
                <a:sym typeface="Helvetica"/>
              </a:defRPr>
            </a:pPr>
            <a:r>
              <a:t> What resonated with you from the video session?</a:t>
            </a:r>
          </a:p>
          <a:p>
            <a:pPr marL="228600" indent="-228600" algn="l">
              <a:buClr>
                <a:srgbClr val="53585F"/>
              </a:buClr>
              <a:buSzPct val="100000"/>
              <a:buAutoNum type="arabicPeriod" startAt="3"/>
              <a:defRPr b="1">
                <a:solidFill>
                  <a:srgbClr val="53585F"/>
                </a:solidFill>
                <a:latin typeface="Helvetica"/>
                <a:ea typeface="Helvetica"/>
                <a:cs typeface="Helvetica"/>
                <a:sym typeface="Helvetica"/>
              </a:defRPr>
            </a:pPr>
            <a:r>
              <a:t> What is your action step?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5"/>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180-Symbol 300 dpi.png" descr="180-Symbol 300 dpi.png"/>
          <p:cNvPicPr>
            <a:picLocks noChangeAspect="1"/>
          </p:cNvPicPr>
          <p:nvPr/>
        </p:nvPicPr>
        <p:blipFill>
          <a:blip r:embed="rId2">
            <a:alphaModFix amt="23000"/>
            <a:extLst/>
          </a:blip>
          <a:stretch>
            <a:fillRect/>
          </a:stretch>
        </p:blipFill>
        <p:spPr>
          <a:xfrm>
            <a:off x="1696094" y="1107684"/>
            <a:ext cx="13004801" cy="8072624"/>
          </a:xfrm>
          <a:prstGeom prst="rect">
            <a:avLst/>
          </a:prstGeom>
          <a:ln w="12700">
            <a:miter lim="400000"/>
          </a:ln>
        </p:spPr>
      </p:pic>
      <p:sp>
        <p:nvSpPr>
          <p:cNvPr id="237" name="Greet &amp; Check-In…"/>
          <p:cNvSpPr txBox="1"/>
          <p:nvPr/>
        </p:nvSpPr>
        <p:spPr>
          <a:xfrm>
            <a:off x="224804" y="299622"/>
            <a:ext cx="12555191" cy="1126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Greet &amp; Check-In</a:t>
            </a:r>
          </a:p>
          <a:p>
            <a:pPr>
              <a:defRPr b="1">
                <a:solidFill>
                  <a:srgbClr val="53585F"/>
                </a:solidFill>
                <a:latin typeface="Helvetica"/>
                <a:ea typeface="Helvetica"/>
                <a:cs typeface="Helvetica"/>
                <a:sym typeface="Helvetica"/>
              </a:defRPr>
            </a:pP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Start on time</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Open with prayer</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Each small group needs 2 facilitators</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Small group should have no more than 10 participants and two facilitators. </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Divide the first 60 minutes by the number of participants</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Give no less than 5 minutes per participant to talk. </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Use your phone as a timer. Honor the timer. </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Ask other members not to comment while someone else is talking.  </a:t>
            </a:r>
          </a:p>
          <a:p>
            <a:pPr algn="l">
              <a:defRPr b="1">
                <a:solidFill>
                  <a:srgbClr val="53585F"/>
                </a:solidFill>
                <a:latin typeface="Helvetica"/>
                <a:ea typeface="Helvetica"/>
                <a:cs typeface="Helvetica"/>
                <a:sym typeface="Helvetica"/>
              </a:defRPr>
            </a:pPr>
          </a:p>
          <a:p>
            <a:pPr algn="l">
              <a:defRPr b="1">
                <a:solidFill>
                  <a:srgbClr val="53585F"/>
                </a:solidFill>
                <a:latin typeface="Helvetica"/>
                <a:ea typeface="Helvetica"/>
                <a:cs typeface="Helvetica"/>
                <a:sym typeface="Helvetica"/>
              </a:defRPr>
            </a:pPr>
            <a:r>
              <a:t>Check in Question: How are you doing today/this week? How are you coming along with your action step?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9"/>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180-Symbol 300 dpi.png" descr="180-Symbol 300 dpi.png"/>
          <p:cNvPicPr>
            <a:picLocks noChangeAspect="1"/>
          </p:cNvPicPr>
          <p:nvPr/>
        </p:nvPicPr>
        <p:blipFill>
          <a:blip r:embed="rId2">
            <a:alphaModFix amt="23000"/>
            <a:extLst/>
          </a:blip>
          <a:stretch>
            <a:fillRect/>
          </a:stretch>
        </p:blipFill>
        <p:spPr>
          <a:xfrm>
            <a:off x="1696094" y="1107684"/>
            <a:ext cx="13004801" cy="8072624"/>
          </a:xfrm>
          <a:prstGeom prst="rect">
            <a:avLst/>
          </a:prstGeom>
          <a:ln w="12700">
            <a:miter lim="400000"/>
          </a:ln>
        </p:spPr>
      </p:pic>
      <p:sp>
        <p:nvSpPr>
          <p:cNvPr id="240" name="Play Video Session: 20-22 minutes…"/>
          <p:cNvSpPr txBox="1"/>
          <p:nvPr/>
        </p:nvSpPr>
        <p:spPr>
          <a:xfrm>
            <a:off x="224804" y="2773493"/>
            <a:ext cx="12555191" cy="635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Play Video Session: 20-22 minutes</a:t>
            </a:r>
          </a:p>
          <a:p>
            <a:pPr>
              <a:defRPr b="1">
                <a:solidFill>
                  <a:srgbClr val="53585F"/>
                </a:solidFill>
                <a:latin typeface="Helvetica"/>
                <a:ea typeface="Helvetica"/>
                <a:cs typeface="Helvetica"/>
                <a:sym typeface="Helvetica"/>
              </a:defRPr>
            </a:pP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Use the video session on either DVD or stream from computer. </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Make sure to test video before session starts</a:t>
            </a:r>
          </a:p>
          <a:p>
            <a:pPr marL="228600" indent="-228600" algn="l">
              <a:buClr>
                <a:srgbClr val="53585F"/>
              </a:buClr>
              <a:buSzPct val="100000"/>
              <a:buAutoNum type="arabicPeriod" startAt="1"/>
              <a:defRPr b="1">
                <a:solidFill>
                  <a:srgbClr val="53585F"/>
                </a:solidFill>
                <a:latin typeface="Helvetica"/>
                <a:ea typeface="Helvetica"/>
                <a:cs typeface="Helvetica"/>
                <a:sym typeface="Helvetica"/>
              </a:defRPr>
            </a:pPr>
            <a:r>
              <a:t> Play video session all the way through</a:t>
            </a:r>
          </a:p>
          <a:p>
            <a:pPr>
              <a:defRPr b="1">
                <a:solidFill>
                  <a:srgbClr val="53585F"/>
                </a:solidFill>
                <a:latin typeface="Helvetica"/>
                <a:ea typeface="Helvetica"/>
                <a:cs typeface="Helvetica"/>
                <a:sym typeface="Helvetica"/>
              </a:defRPr>
            </a:pP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4"/>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180-Symbol 300 dpi.png" descr="180-Symbol 300 dpi.png"/>
          <p:cNvPicPr>
            <a:picLocks noChangeAspect="1"/>
          </p:cNvPicPr>
          <p:nvPr/>
        </p:nvPicPr>
        <p:blipFill>
          <a:blip r:embed="rId2">
            <a:alphaModFix amt="22559"/>
            <a:extLst/>
          </a:blip>
          <a:stretch>
            <a:fillRect/>
          </a:stretch>
        </p:blipFill>
        <p:spPr>
          <a:xfrm>
            <a:off x="1696094" y="1107684"/>
            <a:ext cx="13004801" cy="8072624"/>
          </a:xfrm>
          <a:prstGeom prst="rect">
            <a:avLst/>
          </a:prstGeom>
          <a:ln w="12700">
            <a:miter lim="400000"/>
          </a:ln>
        </p:spPr>
      </p:pic>
      <p:sp>
        <p:nvSpPr>
          <p:cNvPr id="243" name="Action Step Group Discussion: 30 minutes…"/>
          <p:cNvSpPr txBox="1"/>
          <p:nvPr/>
        </p:nvSpPr>
        <p:spPr>
          <a:xfrm>
            <a:off x="224804" y="1848619"/>
            <a:ext cx="12555191" cy="908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Action Step Group Discussion: 30 minutes</a:t>
            </a:r>
          </a:p>
          <a:p>
            <a:pPr>
              <a:defRPr b="1">
                <a:solidFill>
                  <a:srgbClr val="53585F"/>
                </a:solidFill>
                <a:latin typeface="Helvetica"/>
                <a:ea typeface="Helvetica"/>
                <a:cs typeface="Helvetica"/>
                <a:sym typeface="Helvetica"/>
              </a:defRPr>
            </a:pPr>
          </a:p>
          <a:p>
            <a:pPr algn="l">
              <a:defRPr b="1">
                <a:solidFill>
                  <a:srgbClr val="53585F"/>
                </a:solidFill>
                <a:latin typeface="Helvetica"/>
                <a:ea typeface="Helvetica"/>
                <a:cs typeface="Helvetica"/>
                <a:sym typeface="Helvetica"/>
              </a:defRPr>
            </a:pPr>
            <a:r>
              <a:t>Ask: </a:t>
            </a:r>
          </a:p>
          <a:p>
            <a:pPr lvl="4" marL="1143000" indent="-228600" algn="l">
              <a:buSzPct val="100000"/>
              <a:buAutoNum type="arabicPeriod" startAt="1"/>
              <a:defRPr b="1">
                <a:solidFill>
                  <a:srgbClr val="53585F"/>
                </a:solidFill>
                <a:latin typeface="Helvetica"/>
                <a:ea typeface="Helvetica"/>
                <a:cs typeface="Helvetica"/>
                <a:sym typeface="Helvetica"/>
              </a:defRPr>
            </a:pPr>
            <a:r>
              <a:t>What resonated with you from this video session</a:t>
            </a:r>
          </a:p>
          <a:p>
            <a:pPr lvl="4" marL="1143000" indent="-228600" algn="l">
              <a:buSzPct val="100000"/>
              <a:buAutoNum type="arabicPeriod" startAt="1"/>
              <a:defRPr b="1">
                <a:solidFill>
                  <a:srgbClr val="53585F"/>
                </a:solidFill>
                <a:latin typeface="Helvetica"/>
                <a:ea typeface="Helvetica"/>
                <a:cs typeface="Helvetica"/>
                <a:sym typeface="Helvetica"/>
              </a:defRPr>
            </a:pPr>
            <a:r>
              <a:t>What is your action step for next week? </a:t>
            </a:r>
          </a:p>
          <a:p>
            <a:pPr lvl="4" marL="1143000" indent="-228600" algn="l">
              <a:buSzPct val="100000"/>
              <a:buAutoNum type="arabicPeriod" startAt="1"/>
              <a:defRPr b="1">
                <a:solidFill>
                  <a:srgbClr val="53585F"/>
                </a:solidFill>
                <a:latin typeface="Helvetica"/>
                <a:ea typeface="Helvetica"/>
                <a:cs typeface="Helvetica"/>
                <a:sym typeface="Helvetica"/>
              </a:defRPr>
            </a:pPr>
            <a:r>
              <a:t>Allow each participant 3 minutes to answer.</a:t>
            </a:r>
          </a:p>
          <a:p>
            <a:pPr lvl="4" marL="1143000" indent="-228600" algn="l">
              <a:buSzPct val="100000"/>
              <a:buAutoNum type="arabicPeriod" startAt="1"/>
              <a:defRPr b="1">
                <a:solidFill>
                  <a:srgbClr val="53585F"/>
                </a:solidFill>
                <a:latin typeface="Helvetica"/>
                <a:ea typeface="Helvetica"/>
                <a:cs typeface="Helvetica"/>
                <a:sym typeface="Helvetica"/>
              </a:defRPr>
            </a:pPr>
            <a:r>
              <a:t>Write down each participant’s action step. </a:t>
            </a:r>
          </a:p>
          <a:p>
            <a:pPr lvl="4" marL="1143000" indent="-228600" algn="l">
              <a:buSzPct val="100000"/>
              <a:buAutoNum type="arabicPeriod" startAt="1"/>
              <a:defRPr b="1">
                <a:solidFill>
                  <a:srgbClr val="53585F"/>
                </a:solidFill>
                <a:latin typeface="Helvetica"/>
                <a:ea typeface="Helvetica"/>
                <a:cs typeface="Helvetica"/>
                <a:sym typeface="Helvetica"/>
              </a:defRPr>
            </a:pPr>
            <a:r>
              <a:t>Ask about their action step and how it went during check in at the next session. </a:t>
            </a:r>
          </a:p>
          <a:p>
            <a:pPr>
              <a:defRPr b="1">
                <a:solidFill>
                  <a:srgbClr val="53585F"/>
                </a:solidFill>
                <a:latin typeface="Helvetica"/>
                <a:ea typeface="Helvetica"/>
                <a:cs typeface="Helvetica"/>
                <a:sym typeface="Helvetica"/>
              </a:defRPr>
            </a:pPr>
          </a:p>
          <a:p>
            <a:pPr>
              <a:defRPr b="1">
                <a:solidFill>
                  <a:srgbClr val="53585F"/>
                </a:solidFill>
                <a:latin typeface="Helvetica"/>
                <a:ea typeface="Helvetica"/>
                <a:cs typeface="Helvetica"/>
                <a:sym typeface="Helvetica"/>
              </a:defRPr>
            </a:pPr>
            <a:r>
              <a:t>Close out in prayer. If participants want to talk more, ask for them to wait until session is closed out.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2"/>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46" name="Session 1: Introduction…"/>
          <p:cNvSpPr txBox="1"/>
          <p:nvPr/>
        </p:nvSpPr>
        <p:spPr>
          <a:xfrm>
            <a:off x="224804" y="987411"/>
            <a:ext cx="12555191" cy="962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Session 1: Introduction</a:t>
            </a:r>
          </a:p>
          <a:p>
            <a:pPr marL="635000" indent="-635000" algn="l">
              <a:buSzPct val="100000"/>
              <a:buAutoNum type="arabicPeriod" startAt="1"/>
              <a:defRPr b="1">
                <a:solidFill>
                  <a:srgbClr val="53585F"/>
                </a:solidFill>
                <a:latin typeface="Helvetica"/>
                <a:ea typeface="Helvetica"/>
                <a:cs typeface="Helvetica"/>
                <a:sym typeface="Helvetica"/>
              </a:defRPr>
            </a:pPr>
            <a:r>
              <a:t>Refer to the 10-Week Facilitator’s Guide</a:t>
            </a:r>
          </a:p>
          <a:p>
            <a:pPr marL="635000" indent="-635000" algn="l">
              <a:buSzPct val="100000"/>
              <a:buAutoNum type="arabicPeriod" startAt="1"/>
              <a:defRPr b="1">
                <a:solidFill>
                  <a:srgbClr val="53585F"/>
                </a:solidFill>
                <a:latin typeface="Helvetica"/>
                <a:ea typeface="Helvetica"/>
                <a:cs typeface="Helvetica"/>
                <a:sym typeface="Helvetica"/>
              </a:defRPr>
            </a:pPr>
            <a:r>
              <a:t>Open in prayer</a:t>
            </a:r>
          </a:p>
          <a:p>
            <a:pPr marL="635000" indent="-635000" algn="l">
              <a:buSzPct val="100000"/>
              <a:buAutoNum type="arabicPeriod" startAt="1"/>
              <a:defRPr b="1">
                <a:solidFill>
                  <a:srgbClr val="53585F"/>
                </a:solidFill>
                <a:latin typeface="Helvetica"/>
                <a:ea typeface="Helvetica"/>
                <a:cs typeface="Helvetica"/>
                <a:sym typeface="Helvetica"/>
              </a:defRPr>
            </a:pPr>
            <a:r>
              <a:t>In this session we will share our stories of loss. </a:t>
            </a:r>
          </a:p>
          <a:p>
            <a:pPr marL="635000" indent="-635000" algn="l">
              <a:buSzPct val="100000"/>
              <a:buAutoNum type="arabicPeriod" startAt="1"/>
              <a:defRPr b="1">
                <a:solidFill>
                  <a:srgbClr val="53585F"/>
                </a:solidFill>
                <a:latin typeface="Helvetica"/>
                <a:ea typeface="Helvetica"/>
                <a:cs typeface="Helvetica"/>
                <a:sym typeface="Helvetica"/>
              </a:defRPr>
            </a:pPr>
            <a:r>
              <a:t>Go around the room and allow each participant to introduce themselves, share their story of loss up to their comfort level, and their goal for being in group. 60 minutes total. </a:t>
            </a:r>
          </a:p>
          <a:p>
            <a:pPr marL="635000" indent="-635000" algn="l">
              <a:buSzPct val="100000"/>
              <a:buAutoNum type="arabicPeriod" startAt="1"/>
              <a:defRPr b="1">
                <a:solidFill>
                  <a:srgbClr val="53585F"/>
                </a:solidFill>
                <a:latin typeface="Helvetica"/>
                <a:ea typeface="Helvetica"/>
                <a:cs typeface="Helvetica"/>
                <a:sym typeface="Helvetica"/>
              </a:defRPr>
            </a:pPr>
            <a:r>
              <a:t>Watch the first video session. 20 minutes</a:t>
            </a:r>
          </a:p>
          <a:p>
            <a:pPr marL="635000" indent="-635000" algn="l">
              <a:buSzPct val="100000"/>
              <a:buAutoNum type="arabicPeriod" startAt="1"/>
              <a:defRPr b="1">
                <a:solidFill>
                  <a:srgbClr val="53585F"/>
                </a:solidFill>
                <a:latin typeface="Helvetica"/>
                <a:ea typeface="Helvetica"/>
                <a:cs typeface="Helvetica"/>
                <a:sym typeface="Helvetica"/>
              </a:defRPr>
            </a:pPr>
            <a:r>
              <a:t>Ask what resonated with them from the video. </a:t>
            </a:r>
          </a:p>
          <a:p>
            <a:pPr marL="635000" indent="-635000" algn="l">
              <a:buSzPct val="100000"/>
              <a:buAutoNum type="arabicPeriod" startAt="1"/>
              <a:defRPr b="1">
                <a:solidFill>
                  <a:srgbClr val="53585F"/>
                </a:solidFill>
                <a:latin typeface="Helvetica"/>
                <a:ea typeface="Helvetica"/>
                <a:cs typeface="Helvetica"/>
                <a:sym typeface="Helvetica"/>
              </a:defRPr>
            </a:pPr>
            <a:r>
              <a:t>Ask what action step they would like to take. </a:t>
            </a:r>
          </a:p>
          <a:p>
            <a:pPr marL="635000" indent="-635000" algn="l">
              <a:buSzPct val="100000"/>
              <a:buAutoNum type="arabicPeriod" startAt="1"/>
              <a:defRPr b="1">
                <a:solidFill>
                  <a:srgbClr val="53585F"/>
                </a:solidFill>
                <a:latin typeface="Helvetica"/>
                <a:ea typeface="Helvetica"/>
                <a:cs typeface="Helvetica"/>
                <a:sym typeface="Helvetica"/>
              </a:defRPr>
            </a:pPr>
            <a:r>
              <a:t>Ask them to share their contact information. </a:t>
            </a:r>
          </a:p>
          <a:p>
            <a:pPr marL="635000" indent="-635000" algn="l">
              <a:buSzPct val="100000"/>
              <a:buAutoNum type="arabicPeriod" startAt="1"/>
              <a:defRPr b="1">
                <a:solidFill>
                  <a:srgbClr val="53585F"/>
                </a:solidFill>
                <a:latin typeface="Helvetica"/>
                <a:ea typeface="Helvetica"/>
                <a:cs typeface="Helvetica"/>
                <a:sym typeface="Helvetica"/>
              </a:defRPr>
            </a:pPr>
            <a:r>
              <a:t>Ask them to complete the homework and chapter reading for the next session. </a:t>
            </a: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10"/>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49" name="Session 2: Empower Your Ground Zero…"/>
          <p:cNvSpPr txBox="1"/>
          <p:nvPr/>
        </p:nvSpPr>
        <p:spPr>
          <a:xfrm>
            <a:off x="224804" y="2352661"/>
            <a:ext cx="12555191" cy="689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Session 2: Empower Your Ground Zero</a:t>
            </a:r>
          </a:p>
          <a:p>
            <a:pPr>
              <a:defRPr b="1">
                <a:solidFill>
                  <a:srgbClr val="53585F"/>
                </a:solidFill>
                <a:latin typeface="Helvetica"/>
                <a:ea typeface="Helvetica"/>
                <a:cs typeface="Helvetica"/>
                <a:sym typeface="Helvetica"/>
              </a:defRPr>
            </a:pPr>
          </a:p>
          <a:p>
            <a:pPr marL="228600" indent="-228600" algn="l">
              <a:buSzPct val="100000"/>
              <a:buAutoNum type="arabicPeriod" startAt="1"/>
              <a:defRPr b="1">
                <a:solidFill>
                  <a:srgbClr val="53585F"/>
                </a:solidFill>
                <a:latin typeface="Helvetica"/>
                <a:ea typeface="Helvetica"/>
                <a:cs typeface="Helvetica"/>
                <a:sym typeface="Helvetica"/>
              </a:defRPr>
            </a:pPr>
            <a:r>
              <a:t> This session helps participants establish healthy boundaries in their lives. </a:t>
            </a:r>
          </a:p>
          <a:p>
            <a:pPr marL="228600" indent="-228600" algn="l">
              <a:buSzPct val="100000"/>
              <a:buAutoNum type="arabicPeriod" startAt="1"/>
              <a:defRPr b="1">
                <a:solidFill>
                  <a:srgbClr val="53585F"/>
                </a:solidFill>
                <a:latin typeface="Helvetica"/>
                <a:ea typeface="Helvetica"/>
                <a:cs typeface="Helvetica"/>
                <a:sym typeface="Helvetica"/>
              </a:defRPr>
            </a:pPr>
            <a:r>
              <a:t> Follow the homework instructions in the companion journal. </a:t>
            </a:r>
          </a:p>
          <a:p>
            <a:pPr marL="228600" indent="-228600" algn="l">
              <a:buSzPct val="100000"/>
              <a:buAutoNum type="arabicPeriod" startAt="1"/>
              <a:defRPr b="1">
                <a:solidFill>
                  <a:srgbClr val="53585F"/>
                </a:solidFill>
                <a:latin typeface="Helvetica"/>
                <a:ea typeface="Helvetica"/>
                <a:cs typeface="Helvetica"/>
                <a:sym typeface="Helvetica"/>
              </a:defRPr>
            </a:pPr>
            <a:r>
              <a:t> Read corresponding chapters in preparation for session 3.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4"/>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52" name="Session 3: Forge Your Team…"/>
          <p:cNvSpPr txBox="1"/>
          <p:nvPr/>
        </p:nvSpPr>
        <p:spPr>
          <a:xfrm>
            <a:off x="224804" y="2352661"/>
            <a:ext cx="12555191" cy="689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Session 3: Forge Your Team</a:t>
            </a:r>
          </a:p>
          <a:p>
            <a:pPr>
              <a:defRPr b="1">
                <a:solidFill>
                  <a:srgbClr val="53585F"/>
                </a:solidFill>
                <a:latin typeface="Helvetica"/>
                <a:ea typeface="Helvetica"/>
                <a:cs typeface="Helvetica"/>
                <a:sym typeface="Helvetica"/>
              </a:defRPr>
            </a:pPr>
          </a:p>
          <a:p>
            <a:pPr marL="228600" indent="-228600" algn="l">
              <a:buSzPct val="100000"/>
              <a:buAutoNum type="arabicPeriod" startAt="1"/>
              <a:defRPr b="1">
                <a:solidFill>
                  <a:srgbClr val="53585F"/>
                </a:solidFill>
                <a:latin typeface="Helvetica"/>
                <a:ea typeface="Helvetica"/>
                <a:cs typeface="Helvetica"/>
                <a:sym typeface="Helvetica"/>
              </a:defRPr>
            </a:pPr>
            <a:r>
              <a:t> This session helps participants establish consistent supportive community &amp; accountability. </a:t>
            </a:r>
          </a:p>
          <a:p>
            <a:pPr marL="228600" indent="-228600" algn="l">
              <a:buSzPct val="100000"/>
              <a:buAutoNum type="arabicPeriod" startAt="1"/>
              <a:defRPr b="1">
                <a:solidFill>
                  <a:srgbClr val="53585F"/>
                </a:solidFill>
                <a:latin typeface="Helvetica"/>
                <a:ea typeface="Helvetica"/>
                <a:cs typeface="Helvetica"/>
                <a:sym typeface="Helvetica"/>
              </a:defRPr>
            </a:pPr>
            <a:r>
              <a:t> Follow the homework instructions in the companion journal. </a:t>
            </a:r>
          </a:p>
          <a:p>
            <a:pPr marL="228600" indent="-228600" algn="l">
              <a:buSzPct val="100000"/>
              <a:buAutoNum type="arabicPeriod" startAt="1"/>
              <a:defRPr b="1">
                <a:solidFill>
                  <a:srgbClr val="53585F"/>
                </a:solidFill>
                <a:latin typeface="Helvetica"/>
                <a:ea typeface="Helvetica"/>
                <a:cs typeface="Helvetica"/>
                <a:sym typeface="Helvetica"/>
              </a:defRPr>
            </a:pPr>
            <a:r>
              <a:t> Read corresponding chapters in preparation for session 4.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4"/>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180-Symbol 300 dpi.png" descr="180-Symbol 300 dpi.png"/>
          <p:cNvPicPr>
            <a:picLocks noChangeAspect="1"/>
          </p:cNvPicPr>
          <p:nvPr/>
        </p:nvPicPr>
        <p:blipFill>
          <a:blip r:embed="rId2">
            <a:alphaModFix amt="10934"/>
            <a:extLst/>
          </a:blip>
          <a:stretch>
            <a:fillRect/>
          </a:stretch>
        </p:blipFill>
        <p:spPr>
          <a:xfrm>
            <a:off x="1696094" y="1107684"/>
            <a:ext cx="13004801" cy="8072624"/>
          </a:xfrm>
          <a:prstGeom prst="rect">
            <a:avLst/>
          </a:prstGeom>
          <a:ln w="12700">
            <a:miter lim="400000"/>
          </a:ln>
        </p:spPr>
      </p:pic>
      <p:sp>
        <p:nvSpPr>
          <p:cNvPr id="138" name="Brief Overview Session 1 Pt 1…"/>
          <p:cNvSpPr txBox="1"/>
          <p:nvPr/>
        </p:nvSpPr>
        <p:spPr>
          <a:xfrm>
            <a:off x="224804" y="1321203"/>
            <a:ext cx="12555191" cy="764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Brief Overview Session 1 Pt 1</a:t>
            </a:r>
          </a:p>
          <a:p>
            <a:pPr lvl="3" algn="l">
              <a:defRPr b="1" sz="2600">
                <a:solidFill>
                  <a:srgbClr val="53585F"/>
                </a:solidFill>
                <a:latin typeface="Helvetica"/>
                <a:ea typeface="Helvetica"/>
                <a:cs typeface="Helvetica"/>
                <a:sym typeface="Helvetica"/>
              </a:defRPr>
            </a:pPr>
          </a:p>
          <a:p>
            <a:pPr lvl="3" algn="l">
              <a:defRPr b="1" sz="2600">
                <a:solidFill>
                  <a:srgbClr val="53585F"/>
                </a:solidFill>
                <a:latin typeface="Helvetica"/>
                <a:ea typeface="Helvetica"/>
                <a:cs typeface="Helvetica"/>
                <a:sym typeface="Helvetica"/>
              </a:defRPr>
            </a:pPr>
            <a:r>
              <a:t>1 Hour Total Teaching Time</a:t>
            </a:r>
          </a:p>
          <a:p>
            <a:pPr marL="740833" indent="-740833" algn="l">
              <a:buSzPct val="75000"/>
              <a:buChar char="•"/>
              <a:defRPr sz="2600">
                <a:solidFill>
                  <a:srgbClr val="53585F"/>
                </a:solidFill>
                <a:latin typeface="Helvetica"/>
                <a:ea typeface="Helvetica"/>
                <a:cs typeface="Helvetica"/>
                <a:sym typeface="Helvetica"/>
              </a:defRPr>
            </a:pPr>
            <a:r>
              <a:t>Welcome</a:t>
            </a:r>
          </a:p>
          <a:p>
            <a:pPr marL="740833" indent="-740833" algn="l">
              <a:buSzPct val="75000"/>
              <a:buChar char="•"/>
              <a:defRPr sz="2600">
                <a:solidFill>
                  <a:srgbClr val="53585F"/>
                </a:solidFill>
                <a:latin typeface="Helvetica"/>
                <a:ea typeface="Helvetica"/>
                <a:cs typeface="Helvetica"/>
                <a:sym typeface="Helvetica"/>
              </a:defRPr>
            </a:pPr>
            <a:r>
              <a:t>Who We Are</a:t>
            </a:r>
          </a:p>
          <a:p>
            <a:pPr marL="740833" indent="-740833" algn="l">
              <a:buSzPct val="75000"/>
              <a:buChar char="•"/>
              <a:defRPr sz="2600">
                <a:solidFill>
                  <a:srgbClr val="53585F"/>
                </a:solidFill>
                <a:latin typeface="Helvetica"/>
                <a:ea typeface="Helvetica"/>
                <a:cs typeface="Helvetica"/>
                <a:sym typeface="Helvetica"/>
              </a:defRPr>
            </a:pPr>
            <a:r>
              <a:t>Why This Matters</a:t>
            </a:r>
          </a:p>
          <a:p>
            <a:pPr marL="740833" indent="-740833" algn="l">
              <a:buSzPct val="75000"/>
              <a:buChar char="•"/>
              <a:defRPr sz="2600">
                <a:solidFill>
                  <a:srgbClr val="53585F"/>
                </a:solidFill>
                <a:latin typeface="Helvetica"/>
                <a:ea typeface="Helvetica"/>
                <a:cs typeface="Helvetica"/>
                <a:sym typeface="Helvetica"/>
              </a:defRPr>
            </a:pPr>
            <a:r>
              <a:t>8 Steps of Grief Empowerment</a:t>
            </a:r>
          </a:p>
          <a:p>
            <a:pPr marL="740833" indent="-740833" algn="l">
              <a:buSzPct val="75000"/>
              <a:buChar char="•"/>
              <a:defRPr b="1" sz="2600">
                <a:solidFill>
                  <a:srgbClr val="53585F"/>
                </a:solidFill>
                <a:latin typeface="Helvetica"/>
                <a:ea typeface="Helvetica"/>
                <a:cs typeface="Helvetica"/>
                <a:sym typeface="Helvetica"/>
              </a:defRPr>
            </a:pPr>
          </a:p>
          <a:p>
            <a:pPr algn="l">
              <a:defRPr b="1" sz="2600">
                <a:solidFill>
                  <a:srgbClr val="53585F"/>
                </a:solidFill>
                <a:latin typeface="Helvetica"/>
                <a:ea typeface="Helvetica"/>
                <a:cs typeface="Helvetica"/>
                <a:sym typeface="Helvetica"/>
              </a:defRPr>
            </a:pPr>
            <a:r>
              <a:t>Mini-Break: 7 minutes</a:t>
            </a:r>
          </a:p>
          <a:p>
            <a:pPr algn="l">
              <a:defRPr sz="2600">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r>
              <a:t>How a Meeting Flows</a:t>
            </a:r>
          </a:p>
          <a:p>
            <a:pPr marL="740833" indent="-740833" algn="l">
              <a:buSzPct val="75000"/>
              <a:buChar char="•"/>
              <a:defRPr sz="2600">
                <a:solidFill>
                  <a:srgbClr val="53585F"/>
                </a:solidFill>
                <a:latin typeface="Helvetica"/>
                <a:ea typeface="Helvetica"/>
                <a:cs typeface="Helvetica"/>
                <a:sym typeface="Helvetica"/>
              </a:defRPr>
            </a:pPr>
            <a:r>
              <a:t>3 Questions to Lead a Widow Strong Small Group Discussion</a:t>
            </a:r>
          </a:p>
          <a:p>
            <a:pPr marL="740833" indent="-740833" algn="l">
              <a:buSzPct val="75000"/>
              <a:buChar char="•"/>
              <a:defRPr sz="2600">
                <a:solidFill>
                  <a:srgbClr val="53585F"/>
                </a:solidFill>
                <a:latin typeface="Helvetica"/>
                <a:ea typeface="Helvetica"/>
                <a:cs typeface="Helvetica"/>
                <a:sym typeface="Helvetica"/>
              </a:defRPr>
            </a:pPr>
            <a:r>
              <a:t>Teaching the Introduction &amp; First Four Steps</a:t>
            </a:r>
          </a:p>
          <a:p>
            <a:pPr marL="740833" indent="-740833" algn="l">
              <a:buSzPct val="75000"/>
              <a:buChar char="•"/>
              <a:defRPr sz="2600">
                <a:solidFill>
                  <a:srgbClr val="53585F"/>
                </a:solidFill>
                <a:latin typeface="Helvetica"/>
                <a:ea typeface="Helvetica"/>
                <a:cs typeface="Helvetica"/>
                <a:sym typeface="Helvetica"/>
              </a:defRPr>
            </a:pPr>
            <a:r>
              <a:t>Question &amp; Answer Time: 10 minutes</a:t>
            </a:r>
          </a:p>
          <a:p>
            <a:pPr algn="l">
              <a:defRPr sz="2600">
                <a:solidFill>
                  <a:srgbClr val="53585F"/>
                </a:solidFill>
                <a:latin typeface="Helvetica"/>
                <a:ea typeface="Helvetica"/>
                <a:cs typeface="Helvetica"/>
                <a:sym typeface="Helvetica"/>
              </a:defRPr>
            </a:pPr>
          </a:p>
          <a:p>
            <a:pPr algn="l">
              <a:defRPr b="1" sz="2600">
                <a:solidFill>
                  <a:srgbClr val="53585F"/>
                </a:solidFill>
                <a:latin typeface="Helvetica"/>
                <a:ea typeface="Helvetica"/>
                <a:cs typeface="Helvetica"/>
                <a:sym typeface="Helvetica"/>
              </a:defRPr>
            </a:pPr>
            <a:r>
              <a:t>Fellowship Break: 30 Minutes</a:t>
            </a: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55" name="Session 4: Train Your Mind…"/>
          <p:cNvSpPr txBox="1"/>
          <p:nvPr/>
        </p:nvSpPr>
        <p:spPr>
          <a:xfrm>
            <a:off x="224804" y="2352661"/>
            <a:ext cx="12555191" cy="689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Session 4: Train Your Mind</a:t>
            </a:r>
          </a:p>
          <a:p>
            <a:pPr>
              <a:defRPr b="1">
                <a:solidFill>
                  <a:srgbClr val="53585F"/>
                </a:solidFill>
                <a:latin typeface="Helvetica"/>
                <a:ea typeface="Helvetica"/>
                <a:cs typeface="Helvetica"/>
                <a:sym typeface="Helvetica"/>
              </a:defRPr>
            </a:pPr>
          </a:p>
          <a:p>
            <a:pPr marL="228600" indent="-228600" algn="l">
              <a:buSzPct val="100000"/>
              <a:buAutoNum type="arabicPeriod" startAt="1"/>
              <a:defRPr b="1">
                <a:solidFill>
                  <a:srgbClr val="53585F"/>
                </a:solidFill>
                <a:latin typeface="Helvetica"/>
                <a:ea typeface="Helvetica"/>
                <a:cs typeface="Helvetica"/>
                <a:sym typeface="Helvetica"/>
              </a:defRPr>
            </a:pPr>
            <a:r>
              <a:t> This session helps participants clear the clutter to create peaceful space in mind, body, and spirit. </a:t>
            </a:r>
          </a:p>
          <a:p>
            <a:pPr marL="228600" indent="-228600" algn="l">
              <a:buSzPct val="100000"/>
              <a:buAutoNum type="arabicPeriod" startAt="1"/>
              <a:defRPr b="1">
                <a:solidFill>
                  <a:srgbClr val="53585F"/>
                </a:solidFill>
                <a:latin typeface="Helvetica"/>
                <a:ea typeface="Helvetica"/>
                <a:cs typeface="Helvetica"/>
                <a:sym typeface="Helvetica"/>
              </a:defRPr>
            </a:pPr>
            <a:r>
              <a:t> Follow the homework instructions in the companion journal. </a:t>
            </a:r>
          </a:p>
          <a:p>
            <a:pPr marL="228600" indent="-228600" algn="l">
              <a:buSzPct val="100000"/>
              <a:buAutoNum type="arabicPeriod" startAt="1"/>
              <a:defRPr b="1">
                <a:solidFill>
                  <a:srgbClr val="53585F"/>
                </a:solidFill>
                <a:latin typeface="Helvetica"/>
                <a:ea typeface="Helvetica"/>
                <a:cs typeface="Helvetica"/>
                <a:sym typeface="Helvetica"/>
              </a:defRPr>
            </a:pPr>
            <a:r>
              <a:t> Read corresponding chapters in preparation for session 5.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4"/>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58" name="Session 5: Train Your Body…"/>
          <p:cNvSpPr txBox="1"/>
          <p:nvPr/>
        </p:nvSpPr>
        <p:spPr>
          <a:xfrm>
            <a:off x="224804" y="2352661"/>
            <a:ext cx="12555191" cy="689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Session 5: Train Your Body</a:t>
            </a:r>
          </a:p>
          <a:p>
            <a:pPr>
              <a:defRPr b="1">
                <a:solidFill>
                  <a:srgbClr val="53585F"/>
                </a:solidFill>
                <a:latin typeface="Helvetica"/>
                <a:ea typeface="Helvetica"/>
                <a:cs typeface="Helvetica"/>
                <a:sym typeface="Helvetica"/>
              </a:defRPr>
            </a:pPr>
          </a:p>
          <a:p>
            <a:pPr marL="228600" indent="-228600" algn="l">
              <a:buSzPct val="100000"/>
              <a:buAutoNum type="arabicPeriod" startAt="1"/>
              <a:defRPr b="1">
                <a:solidFill>
                  <a:srgbClr val="53585F"/>
                </a:solidFill>
                <a:latin typeface="Helvetica"/>
                <a:ea typeface="Helvetica"/>
                <a:cs typeface="Helvetica"/>
                <a:sym typeface="Helvetica"/>
              </a:defRPr>
            </a:pPr>
            <a:r>
              <a:t> This session helps participants understand how foods can help or hurt our healing journey. </a:t>
            </a:r>
          </a:p>
          <a:p>
            <a:pPr marL="228600" indent="-228600" algn="l">
              <a:buSzPct val="100000"/>
              <a:buAutoNum type="arabicPeriod" startAt="1"/>
              <a:defRPr b="1">
                <a:solidFill>
                  <a:srgbClr val="53585F"/>
                </a:solidFill>
                <a:latin typeface="Helvetica"/>
                <a:ea typeface="Helvetica"/>
                <a:cs typeface="Helvetica"/>
                <a:sym typeface="Helvetica"/>
              </a:defRPr>
            </a:pPr>
            <a:r>
              <a:t> Follow the homework instructions in the companion journal. </a:t>
            </a:r>
          </a:p>
          <a:p>
            <a:pPr marL="228600" indent="-228600" algn="l">
              <a:buSzPct val="100000"/>
              <a:buAutoNum type="arabicPeriod" startAt="1"/>
              <a:defRPr b="1">
                <a:solidFill>
                  <a:srgbClr val="53585F"/>
                </a:solidFill>
                <a:latin typeface="Helvetica"/>
                <a:ea typeface="Helvetica"/>
                <a:cs typeface="Helvetica"/>
                <a:sym typeface="Helvetica"/>
              </a:defRPr>
            </a:pPr>
            <a:r>
              <a:t> Read corresponding chapters in preparation for session 6.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4"/>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61" name="Question &amp; Answer Session: 10 minutes"/>
          <p:cNvSpPr txBox="1"/>
          <p:nvPr/>
        </p:nvSpPr>
        <p:spPr>
          <a:xfrm>
            <a:off x="224804" y="4440400"/>
            <a:ext cx="12555191" cy="416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Question &amp; Answer Session: 10 minutes</a:t>
            </a:r>
          </a:p>
          <a:p>
            <a:pPr>
              <a:defRPr b="1">
                <a:solidFill>
                  <a:srgbClr val="53585F"/>
                </a:solidFill>
                <a:latin typeface="Helvetica"/>
                <a:ea typeface="Helvetica"/>
                <a:cs typeface="Helvetica"/>
                <a:sym typeface="Helvetica"/>
              </a:defRPr>
            </a:pPr>
          </a:p>
          <a:p>
            <a:pPr algn="l">
              <a:defRPr b="1">
                <a:solidFill>
                  <a:srgbClr val="53585F"/>
                </a:solidFill>
                <a:latin typeface="Helvetica"/>
                <a:ea typeface="Helvetica"/>
                <a:cs typeface="Helvetica"/>
                <a:sym typeface="Helvetica"/>
              </a:defRPr>
            </a:pP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1"/>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64" name="Fellowship Break: 30 Minutes"/>
          <p:cNvSpPr txBox="1"/>
          <p:nvPr/>
        </p:nvSpPr>
        <p:spPr>
          <a:xfrm>
            <a:off x="224804" y="4440400"/>
            <a:ext cx="12555191" cy="416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Fellowship Break: 30 Minutes</a:t>
            </a:r>
          </a:p>
          <a:p>
            <a:pPr>
              <a:defRPr b="1">
                <a:solidFill>
                  <a:srgbClr val="53585F"/>
                </a:solidFill>
                <a:latin typeface="Helvetica"/>
                <a:ea typeface="Helvetica"/>
                <a:cs typeface="Helvetica"/>
                <a:sym typeface="Helvetica"/>
              </a:defRPr>
            </a:pPr>
          </a:p>
          <a:p>
            <a:pPr algn="l">
              <a:defRPr b="1">
                <a:solidFill>
                  <a:srgbClr val="53585F"/>
                </a:solidFill>
                <a:latin typeface="Helvetica"/>
                <a:ea typeface="Helvetica"/>
                <a:cs typeface="Helvetica"/>
                <a:sym typeface="Helvetica"/>
              </a:defRPr>
            </a:pP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1"/>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67" name="Leadership Training…"/>
          <p:cNvSpPr txBox="1"/>
          <p:nvPr/>
        </p:nvSpPr>
        <p:spPr>
          <a:xfrm>
            <a:off x="224804" y="3717911"/>
            <a:ext cx="12555191" cy="416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Leadership Training </a:t>
            </a:r>
          </a:p>
          <a:p>
            <a:pPr>
              <a:defRPr b="1">
                <a:solidFill>
                  <a:srgbClr val="53585F"/>
                </a:solidFill>
                <a:latin typeface="Helvetica"/>
                <a:ea typeface="Helvetica"/>
                <a:cs typeface="Helvetica"/>
                <a:sym typeface="Helvetica"/>
              </a:defRPr>
            </a:pPr>
            <a:r>
              <a:t>Sessions 6 - 10</a:t>
            </a:r>
          </a:p>
          <a:p>
            <a:pPr>
              <a:defRPr b="1">
                <a:solidFill>
                  <a:srgbClr val="53585F"/>
                </a:solidFill>
                <a:latin typeface="Helvetica"/>
                <a:ea typeface="Helvetica"/>
                <a:cs typeface="Helvetica"/>
                <a:sym typeface="Helvetica"/>
              </a:defRPr>
            </a:pP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1"/>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70" name="Session 6: Train Your Spirit…"/>
          <p:cNvSpPr txBox="1"/>
          <p:nvPr/>
        </p:nvSpPr>
        <p:spPr>
          <a:xfrm>
            <a:off x="224804" y="2079611"/>
            <a:ext cx="12555191" cy="744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Session 6: Train Your Spirit</a:t>
            </a:r>
          </a:p>
          <a:p>
            <a:pPr>
              <a:defRPr b="1">
                <a:solidFill>
                  <a:srgbClr val="53585F"/>
                </a:solidFill>
                <a:latin typeface="Helvetica"/>
                <a:ea typeface="Helvetica"/>
                <a:cs typeface="Helvetica"/>
                <a:sym typeface="Helvetica"/>
              </a:defRPr>
            </a:pPr>
          </a:p>
          <a:p>
            <a:pPr marL="228600" indent="-228600" algn="l">
              <a:buSzPct val="100000"/>
              <a:buAutoNum type="arabicPeriod" startAt="1"/>
              <a:defRPr b="1">
                <a:solidFill>
                  <a:srgbClr val="53585F"/>
                </a:solidFill>
                <a:latin typeface="Helvetica"/>
                <a:ea typeface="Helvetica"/>
                <a:cs typeface="Helvetica"/>
                <a:sym typeface="Helvetica"/>
              </a:defRPr>
            </a:pPr>
            <a:r>
              <a:t> This session helps participants understand the science and spiritual health benefits of forgiveness, releasing anger, and embracing gratitude.  </a:t>
            </a:r>
          </a:p>
          <a:p>
            <a:pPr marL="228600" indent="-228600" algn="l">
              <a:buSzPct val="100000"/>
              <a:buAutoNum type="arabicPeriod" startAt="1"/>
              <a:defRPr b="1">
                <a:solidFill>
                  <a:srgbClr val="53585F"/>
                </a:solidFill>
                <a:latin typeface="Helvetica"/>
                <a:ea typeface="Helvetica"/>
                <a:cs typeface="Helvetica"/>
                <a:sym typeface="Helvetica"/>
              </a:defRPr>
            </a:pPr>
            <a:r>
              <a:t> Follow the homework instructions in the companion journal. </a:t>
            </a:r>
          </a:p>
          <a:p>
            <a:pPr marL="228600" indent="-228600" algn="l">
              <a:buSzPct val="100000"/>
              <a:buAutoNum type="arabicPeriod" startAt="1"/>
              <a:defRPr b="1">
                <a:solidFill>
                  <a:srgbClr val="53585F"/>
                </a:solidFill>
                <a:latin typeface="Helvetica"/>
                <a:ea typeface="Helvetica"/>
                <a:cs typeface="Helvetica"/>
                <a:sym typeface="Helvetica"/>
              </a:defRPr>
            </a:pPr>
            <a:r>
              <a:t> Read corresponding chapters in preparation for session 7.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4"/>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73" name="Session 8: Cross Your Finish Line…"/>
          <p:cNvSpPr txBox="1"/>
          <p:nvPr/>
        </p:nvSpPr>
        <p:spPr>
          <a:xfrm>
            <a:off x="224804" y="2079611"/>
            <a:ext cx="12555191" cy="744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Session 8: Cross Your Finish Line</a:t>
            </a:r>
          </a:p>
          <a:p>
            <a:pPr>
              <a:defRPr b="1">
                <a:solidFill>
                  <a:srgbClr val="53585F"/>
                </a:solidFill>
                <a:latin typeface="Helvetica"/>
                <a:ea typeface="Helvetica"/>
                <a:cs typeface="Helvetica"/>
                <a:sym typeface="Helvetica"/>
              </a:defRPr>
            </a:pPr>
          </a:p>
          <a:p>
            <a:pPr marL="228600" indent="-228600" algn="l">
              <a:buSzPct val="100000"/>
              <a:buAutoNum type="arabicPeriod" startAt="1"/>
              <a:defRPr b="1">
                <a:solidFill>
                  <a:srgbClr val="53585F"/>
                </a:solidFill>
                <a:latin typeface="Helvetica"/>
                <a:ea typeface="Helvetica"/>
                <a:cs typeface="Helvetica"/>
                <a:sym typeface="Helvetica"/>
              </a:defRPr>
            </a:pPr>
            <a:r>
              <a:t> This session helps participants establish and achieve forward facing goals which can help the body and mind feel better faster. </a:t>
            </a:r>
          </a:p>
          <a:p>
            <a:pPr marL="228600" indent="-228600" algn="l">
              <a:buSzPct val="100000"/>
              <a:buAutoNum type="arabicPeriod" startAt="1"/>
              <a:defRPr b="1">
                <a:solidFill>
                  <a:srgbClr val="53585F"/>
                </a:solidFill>
                <a:latin typeface="Helvetica"/>
                <a:ea typeface="Helvetica"/>
                <a:cs typeface="Helvetica"/>
                <a:sym typeface="Helvetica"/>
              </a:defRPr>
            </a:pPr>
            <a:r>
              <a:t> Follow the homework instructions in the companion journal. </a:t>
            </a:r>
          </a:p>
          <a:p>
            <a:pPr marL="228600" indent="-228600" algn="l">
              <a:buSzPct val="100000"/>
              <a:buAutoNum type="arabicPeriod" startAt="1"/>
              <a:defRPr b="1">
                <a:solidFill>
                  <a:srgbClr val="53585F"/>
                </a:solidFill>
                <a:latin typeface="Helvetica"/>
                <a:ea typeface="Helvetica"/>
                <a:cs typeface="Helvetica"/>
                <a:sym typeface="Helvetica"/>
              </a:defRPr>
            </a:pPr>
            <a:r>
              <a:t> Read corresponding chapters in preparation for session 9.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4"/>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76" name="Session 9: Live Your Legacy…"/>
          <p:cNvSpPr txBox="1"/>
          <p:nvPr/>
        </p:nvSpPr>
        <p:spPr>
          <a:xfrm>
            <a:off x="224804" y="2079611"/>
            <a:ext cx="12555191" cy="744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Session 9: Live Your Legacy</a:t>
            </a:r>
          </a:p>
          <a:p>
            <a:pPr>
              <a:defRPr b="1">
                <a:solidFill>
                  <a:srgbClr val="53585F"/>
                </a:solidFill>
                <a:latin typeface="Helvetica"/>
                <a:ea typeface="Helvetica"/>
                <a:cs typeface="Helvetica"/>
                <a:sym typeface="Helvetica"/>
              </a:defRPr>
            </a:pPr>
          </a:p>
          <a:p>
            <a:pPr marL="228600" indent="-228600" algn="l">
              <a:buSzPct val="100000"/>
              <a:buAutoNum type="arabicPeriod" startAt="1"/>
              <a:defRPr b="1">
                <a:solidFill>
                  <a:srgbClr val="53585F"/>
                </a:solidFill>
                <a:latin typeface="Helvetica"/>
                <a:ea typeface="Helvetica"/>
                <a:cs typeface="Helvetica"/>
                <a:sym typeface="Helvetica"/>
              </a:defRPr>
            </a:pPr>
            <a:r>
              <a:t> This session helps participants leverage their loss into servant leadership opportunities and is an important part of the healing journey after loss. </a:t>
            </a:r>
          </a:p>
          <a:p>
            <a:pPr marL="228600" indent="-228600" algn="l">
              <a:buSzPct val="100000"/>
              <a:buAutoNum type="arabicPeriod" startAt="1"/>
              <a:defRPr b="1">
                <a:solidFill>
                  <a:srgbClr val="53585F"/>
                </a:solidFill>
                <a:latin typeface="Helvetica"/>
                <a:ea typeface="Helvetica"/>
                <a:cs typeface="Helvetica"/>
                <a:sym typeface="Helvetica"/>
              </a:defRPr>
            </a:pPr>
            <a:r>
              <a:t> Follow the homework instructions in the companion journal. </a:t>
            </a:r>
          </a:p>
          <a:p>
            <a:pPr marL="228600" indent="-228600" algn="l">
              <a:buSzPct val="100000"/>
              <a:buAutoNum type="arabicPeriod" startAt="1"/>
              <a:defRPr b="1">
                <a:solidFill>
                  <a:srgbClr val="53585F"/>
                </a:solidFill>
                <a:latin typeface="Helvetica"/>
                <a:ea typeface="Helvetica"/>
                <a:cs typeface="Helvetica"/>
                <a:sym typeface="Helvetica"/>
              </a:defRPr>
            </a:pPr>
            <a:r>
              <a:t> Read corresponding chapters in preparation for session 10.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4"/>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79" name="Session 10: Unveil Your Triumph…"/>
          <p:cNvSpPr txBox="1"/>
          <p:nvPr/>
        </p:nvSpPr>
        <p:spPr>
          <a:xfrm>
            <a:off x="224804" y="1806561"/>
            <a:ext cx="12555191" cy="798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Session 10: Unveil Your Triumph </a:t>
            </a:r>
          </a:p>
          <a:p>
            <a:pPr>
              <a:defRPr b="1">
                <a:solidFill>
                  <a:srgbClr val="53585F"/>
                </a:solidFill>
                <a:latin typeface="Helvetica"/>
                <a:ea typeface="Helvetica"/>
                <a:cs typeface="Helvetica"/>
                <a:sym typeface="Helvetica"/>
              </a:defRPr>
            </a:pPr>
          </a:p>
          <a:p>
            <a:pPr marL="228600" indent="-228600" algn="l">
              <a:buSzPct val="100000"/>
              <a:buAutoNum type="arabicPeriod" startAt="1"/>
              <a:defRPr b="1">
                <a:solidFill>
                  <a:srgbClr val="53585F"/>
                </a:solidFill>
                <a:latin typeface="Helvetica"/>
                <a:ea typeface="Helvetica"/>
                <a:cs typeface="Helvetica"/>
                <a:sym typeface="Helvetica"/>
              </a:defRPr>
            </a:pPr>
            <a:r>
              <a:t> This session helps participants honor their grief journey, trust Jesus, and establish new goals in community. </a:t>
            </a:r>
          </a:p>
          <a:p>
            <a:pPr marL="228600" indent="-228600" algn="l">
              <a:buSzPct val="100000"/>
              <a:buAutoNum type="arabicPeriod" startAt="1"/>
              <a:defRPr b="1">
                <a:solidFill>
                  <a:srgbClr val="53585F"/>
                </a:solidFill>
                <a:latin typeface="Helvetica"/>
                <a:ea typeface="Helvetica"/>
                <a:cs typeface="Helvetica"/>
                <a:sym typeface="Helvetica"/>
              </a:defRPr>
            </a:pPr>
            <a:r>
              <a:t>Offer participants Widow Strong small group continuing opportunity.</a:t>
            </a:r>
          </a:p>
          <a:p>
            <a:pPr marL="228600" indent="-228600" algn="l">
              <a:buSzPct val="100000"/>
              <a:buAutoNum type="arabicPeriod" startAt="1"/>
              <a:defRPr b="1">
                <a:solidFill>
                  <a:srgbClr val="53585F"/>
                </a:solidFill>
                <a:latin typeface="Helvetica"/>
                <a:ea typeface="Helvetica"/>
                <a:cs typeface="Helvetica"/>
                <a:sym typeface="Helvetica"/>
              </a:defRPr>
            </a:pPr>
            <a:r>
              <a:t>Consider using our 12-month program for a deeper dive or chose another Bible study as you do live together with your Widow Strong tribe! </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4"/>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180-Symbol 300 dpi.png" descr="180-Symbol 300 dpi.png"/>
          <p:cNvPicPr>
            <a:picLocks noChangeAspect="1"/>
          </p:cNvPicPr>
          <p:nvPr/>
        </p:nvPicPr>
        <p:blipFill>
          <a:blip r:embed="rId2">
            <a:alphaModFix amt="22761"/>
            <a:extLst/>
          </a:blip>
          <a:stretch>
            <a:fillRect/>
          </a:stretch>
        </p:blipFill>
        <p:spPr>
          <a:xfrm>
            <a:off x="1696094" y="1107684"/>
            <a:ext cx="13004801" cy="8072624"/>
          </a:xfrm>
          <a:prstGeom prst="rect">
            <a:avLst/>
          </a:prstGeom>
          <a:ln w="12700">
            <a:miter lim="400000"/>
          </a:ln>
        </p:spPr>
      </p:pic>
      <p:sp>
        <p:nvSpPr>
          <p:cNvPr id="282" name="Session 10: Unveil Your Triumph &amp;…"/>
          <p:cNvSpPr txBox="1"/>
          <p:nvPr/>
        </p:nvSpPr>
        <p:spPr>
          <a:xfrm>
            <a:off x="224804" y="168261"/>
            <a:ext cx="12555191" cy="1126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Session 10: Unveil Your Triumph &amp; </a:t>
            </a:r>
          </a:p>
          <a:p>
            <a:pPr>
              <a:defRPr b="1">
                <a:solidFill>
                  <a:srgbClr val="53585F"/>
                </a:solidFill>
                <a:latin typeface="Helvetica"/>
                <a:ea typeface="Helvetica"/>
                <a:cs typeface="Helvetica"/>
                <a:sym typeface="Helvetica"/>
              </a:defRPr>
            </a:pPr>
            <a:r>
              <a:t>Woman of Valor Dinner Event</a:t>
            </a:r>
          </a:p>
          <a:p>
            <a:pPr>
              <a:defRPr b="1">
                <a:solidFill>
                  <a:srgbClr val="53585F"/>
                </a:solidFill>
                <a:latin typeface="Helvetica"/>
                <a:ea typeface="Helvetica"/>
                <a:cs typeface="Helvetica"/>
                <a:sym typeface="Helvetica"/>
              </a:defRPr>
            </a:pPr>
          </a:p>
          <a:p>
            <a:pPr marL="228600" indent="-228600" algn="l">
              <a:buSzPct val="100000"/>
              <a:buAutoNum type="arabicPeriod" startAt="1"/>
              <a:defRPr b="1">
                <a:solidFill>
                  <a:srgbClr val="53585F"/>
                </a:solidFill>
                <a:latin typeface="Helvetica"/>
                <a:ea typeface="Helvetica"/>
                <a:cs typeface="Helvetica"/>
                <a:sym typeface="Helvetica"/>
              </a:defRPr>
            </a:pPr>
            <a:r>
              <a:t> This session helps participants honor their grief journey, trust Jesus, and establish new goals in community. </a:t>
            </a:r>
          </a:p>
          <a:p>
            <a:pPr marL="228600" indent="-228600" algn="l">
              <a:buSzPct val="100000"/>
              <a:buAutoNum type="arabicPeriod" startAt="1"/>
              <a:defRPr b="1">
                <a:solidFill>
                  <a:srgbClr val="53585F"/>
                </a:solidFill>
                <a:latin typeface="Helvetica"/>
                <a:ea typeface="Helvetica"/>
                <a:cs typeface="Helvetica"/>
                <a:sym typeface="Helvetica"/>
              </a:defRPr>
            </a:pPr>
            <a:r>
              <a:t> Refer to the Leadership Guide for Details.</a:t>
            </a:r>
          </a:p>
          <a:p>
            <a:pPr marL="228600" indent="-228600" algn="l">
              <a:buSzPct val="100000"/>
              <a:buAutoNum type="arabicPeriod" startAt="1"/>
              <a:defRPr b="1">
                <a:solidFill>
                  <a:srgbClr val="53585F"/>
                </a:solidFill>
                <a:latin typeface="Helvetica"/>
                <a:ea typeface="Helvetica"/>
                <a:cs typeface="Helvetica"/>
                <a:sym typeface="Helvetica"/>
              </a:defRPr>
            </a:pPr>
            <a:r>
              <a:t> Follow the instructions in the companion journal. </a:t>
            </a:r>
          </a:p>
          <a:p>
            <a:pPr marL="228600" indent="-228600" algn="l">
              <a:buSzPct val="100000"/>
              <a:buAutoNum type="arabicPeriod" startAt="1"/>
              <a:defRPr b="1">
                <a:solidFill>
                  <a:srgbClr val="53585F"/>
                </a:solidFill>
                <a:latin typeface="Helvetica"/>
                <a:ea typeface="Helvetica"/>
                <a:cs typeface="Helvetica"/>
                <a:sym typeface="Helvetica"/>
              </a:defRPr>
            </a:pPr>
            <a:r>
              <a:t> Create and distribute certificates. </a:t>
            </a:r>
          </a:p>
          <a:p>
            <a:pPr marL="228600" indent="-228600" algn="l">
              <a:buSzPct val="100000"/>
              <a:buAutoNum type="arabicPeriod" startAt="1"/>
              <a:defRPr b="1">
                <a:solidFill>
                  <a:srgbClr val="53585F"/>
                </a:solidFill>
                <a:latin typeface="Helvetica"/>
                <a:ea typeface="Helvetica"/>
                <a:cs typeface="Helvetica"/>
                <a:sym typeface="Helvetica"/>
              </a:defRPr>
            </a:pPr>
            <a:r>
              <a:t> Invite participants to join a Widow Strong small group. </a:t>
            </a:r>
          </a:p>
          <a:p>
            <a:pPr marL="228600" indent="-228600" algn="l">
              <a:buSzPct val="100000"/>
              <a:buAutoNum type="arabicPeriod" startAt="1"/>
              <a:defRPr b="1">
                <a:solidFill>
                  <a:srgbClr val="53585F"/>
                </a:solidFill>
                <a:latin typeface="Helvetica"/>
                <a:ea typeface="Helvetica"/>
                <a:cs typeface="Helvetica"/>
                <a:sym typeface="Helvetica"/>
              </a:defRPr>
            </a:pPr>
            <a:r>
              <a:t> Identify and invite participants interested in co-leading the next 180 Your Life small group study. </a:t>
            </a:r>
          </a:p>
          <a:p>
            <a:pPr marL="228600" indent="-228600" algn="l">
              <a:buSzPct val="100000"/>
              <a:buAutoNum type="arabicPeriod" startAt="1"/>
              <a:defRPr b="1">
                <a:solidFill>
                  <a:srgbClr val="53585F"/>
                </a:solidFill>
                <a:latin typeface="Helvetica"/>
                <a:ea typeface="Helvetica"/>
                <a:cs typeface="Helvetica"/>
                <a:sym typeface="Helvetica"/>
              </a:defRPr>
            </a:pPr>
            <a:r>
              <a:t> Ask participants to fill out ending survey. </a:t>
            </a:r>
          </a:p>
          <a:p>
            <a:pPr marL="228600" indent="-228600" algn="l">
              <a:buSzPct val="100000"/>
              <a:buAutoNum type="arabicPeriod" startAt="1"/>
              <a:defRPr b="1">
                <a:solidFill>
                  <a:srgbClr val="53585F"/>
                </a:solidFill>
                <a:latin typeface="Helvetica"/>
                <a:ea typeface="Helvetica"/>
                <a:cs typeface="Helvetica"/>
                <a:sym typeface="Helvetica"/>
              </a:defRPr>
            </a:pPr>
            <a:r>
              <a:t>Consider using our 12-month program for a deeper dive or chose another Bible study as you do live together with your Widow Strong tribe!</a:t>
            </a:r>
          </a:p>
          <a:p>
            <a:pPr>
              <a:defRPr b="1">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p>
          <a:p>
            <a:pPr marL="969433" indent="-228600" algn="l">
              <a:buSzPct val="100000"/>
              <a:buAutoNum type="arabicPeriod" startAt="9"/>
              <a:defRPr sz="2600">
                <a:solidFill>
                  <a:srgbClr val="53585F"/>
                </a:solidFill>
                <a:latin typeface="Helvetica"/>
                <a:ea typeface="Helvetica"/>
                <a:cs typeface="Helvetica"/>
                <a:sym typeface="Helvetica"/>
              </a:defRPr>
            </a:pP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180-Symbol 300 dpi.png" descr="180-Symbol 300 dpi.png"/>
          <p:cNvPicPr>
            <a:picLocks noChangeAspect="1"/>
          </p:cNvPicPr>
          <p:nvPr/>
        </p:nvPicPr>
        <p:blipFill>
          <a:blip r:embed="rId2">
            <a:alphaModFix amt="10934"/>
            <a:extLst/>
          </a:blip>
          <a:stretch>
            <a:fillRect/>
          </a:stretch>
        </p:blipFill>
        <p:spPr>
          <a:xfrm>
            <a:off x="1696094" y="1107684"/>
            <a:ext cx="13004801" cy="8072624"/>
          </a:xfrm>
          <a:prstGeom prst="rect">
            <a:avLst/>
          </a:prstGeom>
          <a:ln w="12700">
            <a:miter lim="400000"/>
          </a:ln>
        </p:spPr>
      </p:pic>
      <p:sp>
        <p:nvSpPr>
          <p:cNvPr id="141" name="Brief Overview Session 1 Pt 2…"/>
          <p:cNvSpPr txBox="1"/>
          <p:nvPr/>
        </p:nvSpPr>
        <p:spPr>
          <a:xfrm>
            <a:off x="224804" y="1321203"/>
            <a:ext cx="12555191" cy="764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53585F"/>
                </a:solidFill>
                <a:latin typeface="Helvetica"/>
                <a:ea typeface="Helvetica"/>
                <a:cs typeface="Helvetica"/>
                <a:sym typeface="Helvetica"/>
              </a:defRPr>
            </a:pPr>
            <a:r>
              <a:t>Brief Overview Session 1 Pt 2</a:t>
            </a:r>
          </a:p>
          <a:p>
            <a:pPr lvl="3" algn="l">
              <a:defRPr b="1" sz="2600">
                <a:solidFill>
                  <a:srgbClr val="53585F"/>
                </a:solidFill>
                <a:latin typeface="Helvetica"/>
                <a:ea typeface="Helvetica"/>
                <a:cs typeface="Helvetica"/>
                <a:sym typeface="Helvetica"/>
              </a:defRPr>
            </a:pPr>
          </a:p>
          <a:p>
            <a:pPr lvl="3" algn="l">
              <a:defRPr b="1" sz="2600">
                <a:solidFill>
                  <a:srgbClr val="53585F"/>
                </a:solidFill>
                <a:latin typeface="Helvetica"/>
                <a:ea typeface="Helvetica"/>
                <a:cs typeface="Helvetica"/>
                <a:sym typeface="Helvetica"/>
              </a:defRPr>
            </a:pPr>
            <a:r>
              <a:t>1 Hour Total Teaching Time</a:t>
            </a:r>
          </a:p>
          <a:p>
            <a:pPr lvl="3" algn="l">
              <a:defRPr b="1" sz="2600">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r>
              <a:t>Facilitation of Sessions 5-8</a:t>
            </a:r>
          </a:p>
          <a:p>
            <a:pPr marL="740833" indent="-740833" algn="l">
              <a:buSzPct val="75000"/>
              <a:buChar char="•"/>
              <a:defRPr sz="2600">
                <a:solidFill>
                  <a:srgbClr val="53585F"/>
                </a:solidFill>
                <a:latin typeface="Helvetica"/>
                <a:ea typeface="Helvetica"/>
                <a:cs typeface="Helvetica"/>
                <a:sym typeface="Helvetica"/>
              </a:defRPr>
            </a:pPr>
            <a:r>
              <a:t>Hosting The Woman of Valor Dinner Event</a:t>
            </a:r>
          </a:p>
          <a:p>
            <a:pPr marL="740833" indent="-740833" algn="l">
              <a:buSzPct val="75000"/>
              <a:buChar char="•"/>
              <a:defRPr sz="2600">
                <a:solidFill>
                  <a:srgbClr val="53585F"/>
                </a:solidFill>
                <a:latin typeface="Helvetica"/>
                <a:ea typeface="Helvetica"/>
                <a:cs typeface="Helvetica"/>
                <a:sym typeface="Helvetica"/>
              </a:defRPr>
            </a:pPr>
            <a:r>
              <a:t>Questions: 10 minutes</a:t>
            </a:r>
          </a:p>
          <a:p>
            <a:pPr marL="740833" indent="-740833" algn="l">
              <a:buSzPct val="75000"/>
              <a:buChar char="•"/>
              <a:defRPr b="1" sz="2600">
                <a:solidFill>
                  <a:srgbClr val="53585F"/>
                </a:solidFill>
                <a:latin typeface="Helvetica"/>
                <a:ea typeface="Helvetica"/>
                <a:cs typeface="Helvetica"/>
                <a:sym typeface="Helvetica"/>
              </a:defRPr>
            </a:pPr>
          </a:p>
          <a:p>
            <a:pPr algn="l">
              <a:defRPr b="1" sz="2600">
                <a:solidFill>
                  <a:srgbClr val="53585F"/>
                </a:solidFill>
                <a:latin typeface="Helvetica"/>
                <a:ea typeface="Helvetica"/>
                <a:cs typeface="Helvetica"/>
                <a:sym typeface="Helvetica"/>
              </a:defRPr>
            </a:pPr>
            <a:r>
              <a:t>Mini-Break 7 minutes</a:t>
            </a:r>
          </a:p>
          <a:p>
            <a:pPr algn="l">
              <a:defRPr sz="2600">
                <a:solidFill>
                  <a:srgbClr val="53585F"/>
                </a:solidFill>
                <a:latin typeface="Helvetica"/>
                <a:ea typeface="Helvetica"/>
                <a:cs typeface="Helvetica"/>
                <a:sym typeface="Helvetica"/>
              </a:defRPr>
            </a:pPr>
          </a:p>
          <a:p>
            <a:pPr marL="740833" indent="-740833" algn="l">
              <a:buSzPct val="75000"/>
              <a:buChar char="•"/>
              <a:defRPr sz="2600">
                <a:solidFill>
                  <a:srgbClr val="53585F"/>
                </a:solidFill>
                <a:latin typeface="Helvetica"/>
                <a:ea typeface="Helvetica"/>
                <a:cs typeface="Helvetica"/>
                <a:sym typeface="Helvetica"/>
              </a:defRPr>
            </a:pPr>
            <a:r>
              <a:t>Importance of Widow Care &amp; Gathering Information</a:t>
            </a:r>
          </a:p>
          <a:p>
            <a:pPr marL="740833" indent="-740833" algn="l">
              <a:buSzPct val="75000"/>
              <a:buChar char="•"/>
              <a:defRPr sz="2600">
                <a:solidFill>
                  <a:srgbClr val="53585F"/>
                </a:solidFill>
                <a:latin typeface="Helvetica"/>
                <a:ea typeface="Helvetica"/>
                <a:cs typeface="Helvetica"/>
                <a:sym typeface="Helvetica"/>
              </a:defRPr>
            </a:pPr>
            <a:r>
              <a:t>Sharing Starting and Ending Surveys</a:t>
            </a:r>
          </a:p>
          <a:p>
            <a:pPr marL="740833" indent="-740833" algn="l">
              <a:buSzPct val="75000"/>
              <a:buChar char="•"/>
              <a:defRPr sz="2600">
                <a:solidFill>
                  <a:srgbClr val="53585F"/>
                </a:solidFill>
                <a:latin typeface="Helvetica"/>
                <a:ea typeface="Helvetica"/>
                <a:cs typeface="Helvetica"/>
                <a:sym typeface="Helvetica"/>
              </a:defRPr>
            </a:pPr>
            <a:r>
              <a:t>Creating Events and Follow-up Team</a:t>
            </a:r>
          </a:p>
          <a:p>
            <a:pPr marL="740833" indent="-740833" algn="l">
              <a:buSzPct val="75000"/>
              <a:buChar char="•"/>
              <a:defRPr sz="2600">
                <a:solidFill>
                  <a:srgbClr val="53585F"/>
                </a:solidFill>
                <a:latin typeface="Helvetica"/>
                <a:ea typeface="Helvetica"/>
                <a:cs typeface="Helvetica"/>
                <a:sym typeface="Helvetica"/>
              </a:defRPr>
            </a:pPr>
            <a:r>
              <a:t>Conflict Resolution </a:t>
            </a:r>
          </a:p>
          <a:p>
            <a:pPr algn="l">
              <a:defRPr sz="2600">
                <a:solidFill>
                  <a:srgbClr val="53585F"/>
                </a:solidFill>
                <a:latin typeface="Helvetica"/>
                <a:ea typeface="Helvetica"/>
                <a:cs typeface="Helvetica"/>
                <a:sym typeface="Helvetica"/>
              </a:defRPr>
            </a:pPr>
          </a:p>
          <a:p>
            <a:pPr algn="l">
              <a:defRPr b="1" sz="2600">
                <a:solidFill>
                  <a:srgbClr val="53585F"/>
                </a:solidFill>
                <a:latin typeface="Helvetica"/>
                <a:ea typeface="Helvetica"/>
                <a:cs typeface="Helvetica"/>
                <a:sym typeface="Helvetica"/>
              </a:defRPr>
            </a:pPr>
            <a:r>
              <a:t>Question &amp; Answer: 20 Minutes</a:t>
            </a:r>
          </a:p>
          <a:p>
            <a:pPr marL="740833" indent="-740833" algn="l">
              <a:buSzPct val="75000"/>
              <a:buChar char="•"/>
              <a:defRPr>
                <a:solidFill>
                  <a:srgbClr val="53585F"/>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Mini-Break 7 minutes"/>
          <p:cNvSpPr txBox="1"/>
          <p:nvPr>
            <p:ph type="ctrTitle"/>
          </p:nvPr>
        </p:nvSpPr>
        <p:spPr>
          <a:prstGeom prst="rect">
            <a:avLst/>
          </a:prstGeom>
        </p:spPr>
        <p:txBody>
          <a:bodyPr/>
          <a:lstStyle/>
          <a:p>
            <a:pPr/>
            <a:r>
              <a:t>Mini-Break 7 minutes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Importance of Widow Care &amp; Gathering Information"/>
          <p:cNvSpPr txBox="1"/>
          <p:nvPr>
            <p:ph type="ctrTitle"/>
          </p:nvPr>
        </p:nvSpPr>
        <p:spPr>
          <a:prstGeom prst="rect">
            <a:avLst/>
          </a:prstGeom>
        </p:spPr>
        <p:txBody>
          <a:bodyPr/>
          <a:lstStyle>
            <a:lvl1pPr defTabSz="496570">
              <a:defRPr sz="6800"/>
            </a:lvl1pPr>
          </a:lstStyle>
          <a:p>
            <a:pPr/>
            <a:r>
              <a:t>Importance of Widow Care &amp; Gathering Information</a:t>
            </a:r>
          </a:p>
        </p:txBody>
      </p:sp>
      <p:sp>
        <p:nvSpPr>
          <p:cNvPr id="287" name="1. One Week prior to first meeting, email group participants with links to starting survey and release forms. Forms must be filled out prior to group participation.…"/>
          <p:cNvSpPr txBox="1"/>
          <p:nvPr>
            <p:ph type="subTitle" sz="half" idx="1"/>
          </p:nvPr>
        </p:nvSpPr>
        <p:spPr>
          <a:xfrm>
            <a:off x="1270000" y="4076828"/>
            <a:ext cx="10464800" cy="4655256"/>
          </a:xfrm>
          <a:prstGeom prst="rect">
            <a:avLst/>
          </a:prstGeom>
        </p:spPr>
        <p:txBody>
          <a:bodyPr/>
          <a:lstStyle/>
          <a:p>
            <a:pPr algn="l" defTabSz="531622">
              <a:defRPr sz="2912"/>
            </a:pPr>
            <a:r>
              <a:t>1. One Week prior to first meeting, email group participants with links to starting survey and release forms. Forms must be filled out prior to group participation. </a:t>
            </a:r>
          </a:p>
          <a:p>
            <a:pPr algn="l" defTabSz="531622">
              <a:defRPr sz="2912"/>
            </a:pPr>
            <a:r>
              <a:t>2. Create a phone list for participants and share at the end of the first meeting. </a:t>
            </a:r>
          </a:p>
          <a:p>
            <a:pPr algn="l" defTabSz="531622">
              <a:defRPr sz="2912"/>
            </a:pPr>
            <a:r>
              <a:t>3. Co-leaders create a weekly follow-up email to touch base. </a:t>
            </a:r>
          </a:p>
          <a:p>
            <a:pPr algn="l" defTabSz="531622">
              <a:defRPr sz="2912"/>
            </a:pPr>
            <a:r>
              <a:t>4. Encourage participants to sign up for the Widow Strong Newsletter. </a:t>
            </a:r>
          </a:p>
          <a:p>
            <a:pPr algn="l" defTabSz="531622">
              <a:defRPr sz="2912"/>
            </a:pPr>
            <a:r>
              <a:t>5. Be aware of birthdays, special anniversaries, and holidays and think of sending a card.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tarting and Ending Surveys"/>
          <p:cNvSpPr txBox="1"/>
          <p:nvPr>
            <p:ph type="ctrTitle"/>
          </p:nvPr>
        </p:nvSpPr>
        <p:spPr>
          <a:prstGeom prst="rect">
            <a:avLst/>
          </a:prstGeom>
        </p:spPr>
        <p:txBody>
          <a:bodyPr/>
          <a:lstStyle>
            <a:lvl1pPr defTabSz="514095">
              <a:defRPr sz="7040"/>
            </a:lvl1pPr>
          </a:lstStyle>
          <a:p>
            <a:pPr/>
            <a:r>
              <a:t>Starting and Ending Surveys</a:t>
            </a:r>
          </a:p>
        </p:txBody>
      </p:sp>
      <p:sp>
        <p:nvSpPr>
          <p:cNvPr id="290" name="1. Starting survey allows your leadership team to better understand how to help each individual.…"/>
          <p:cNvSpPr txBox="1"/>
          <p:nvPr>
            <p:ph type="subTitle" sz="half" idx="1"/>
          </p:nvPr>
        </p:nvSpPr>
        <p:spPr>
          <a:xfrm>
            <a:off x="1270000" y="4076828"/>
            <a:ext cx="10464800" cy="4655256"/>
          </a:xfrm>
          <a:prstGeom prst="rect">
            <a:avLst/>
          </a:prstGeom>
        </p:spPr>
        <p:txBody>
          <a:bodyPr/>
          <a:lstStyle/>
          <a:p>
            <a:pPr algn="l"/>
            <a:r>
              <a:t>1. Starting survey allows your leadership team to better understand how to help each individual. </a:t>
            </a:r>
          </a:p>
          <a:p>
            <a:pPr algn="l"/>
            <a:r>
              <a:t>2. Ending surveys shares information with the leadership team to better serve small group participants in the further.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Creating Events &amp; a Follow Up Team"/>
          <p:cNvSpPr txBox="1"/>
          <p:nvPr>
            <p:ph type="ctrTitle"/>
          </p:nvPr>
        </p:nvSpPr>
        <p:spPr>
          <a:prstGeom prst="rect">
            <a:avLst/>
          </a:prstGeom>
        </p:spPr>
        <p:txBody>
          <a:bodyPr/>
          <a:lstStyle>
            <a:lvl1pPr defTabSz="514095">
              <a:defRPr sz="7040"/>
            </a:lvl1pPr>
          </a:lstStyle>
          <a:p>
            <a:pPr/>
            <a:r>
              <a:t>Creating Events &amp; a Follow Up Team</a:t>
            </a:r>
          </a:p>
        </p:txBody>
      </p:sp>
      <p:sp>
        <p:nvSpPr>
          <p:cNvPr id="293" name="1. Discuss with your leadership team if you would like to coordinate any future outreach events and plan!…"/>
          <p:cNvSpPr txBox="1"/>
          <p:nvPr>
            <p:ph type="subTitle" idx="1"/>
          </p:nvPr>
        </p:nvSpPr>
        <p:spPr>
          <a:xfrm>
            <a:off x="1270000" y="4076828"/>
            <a:ext cx="10464800" cy="5318029"/>
          </a:xfrm>
          <a:prstGeom prst="rect">
            <a:avLst/>
          </a:prstGeom>
        </p:spPr>
        <p:txBody>
          <a:bodyPr/>
          <a:lstStyle/>
          <a:p>
            <a:pPr algn="l" defTabSz="514095">
              <a:defRPr sz="2816"/>
            </a:pPr>
            <a:r>
              <a:t>1. Discuss with your leadership team if you would like to coordinate any future outreach events and plan!</a:t>
            </a:r>
          </a:p>
          <a:p>
            <a:pPr algn="l" defTabSz="514095">
              <a:defRPr sz="2816"/>
            </a:pPr>
            <a:r>
              <a:t>2. Creating a Social Events Team and Follow Up team from your Widow Strong small group gives participants projects to work on together. </a:t>
            </a:r>
          </a:p>
          <a:p>
            <a:pPr algn="l" defTabSz="514095">
              <a:defRPr sz="2816"/>
            </a:pPr>
            <a:r>
              <a:t>3. Widow Strong provides a downloadable pdf of tested and successful monthly events for widows and their families.</a:t>
            </a:r>
          </a:p>
          <a:p>
            <a:pPr algn="l" defTabSz="514095">
              <a:defRPr sz="2816"/>
            </a:pPr>
            <a:r>
              <a:t>This is a great community outreach tool! </a:t>
            </a:r>
          </a:p>
          <a:p>
            <a:pPr algn="l" defTabSz="514095">
              <a:defRPr sz="2816"/>
            </a:pPr>
            <a:r>
              <a:t>4. Discuss with your leadership team if you would like to coordinate any future outreach events and plan! </a:t>
            </a:r>
          </a:p>
          <a:p>
            <a:pPr algn="l" defTabSz="514095">
              <a:defRPr sz="2816"/>
            </a:pPr>
            <a:r>
              <a:t>5. Join our leadership call if you have questions. </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mall Group Conflict Resolution Ideas"/>
          <p:cNvSpPr txBox="1"/>
          <p:nvPr>
            <p:ph type="ctrTitle"/>
          </p:nvPr>
        </p:nvSpPr>
        <p:spPr>
          <a:prstGeom prst="rect">
            <a:avLst/>
          </a:prstGeom>
        </p:spPr>
        <p:txBody>
          <a:bodyPr/>
          <a:lstStyle>
            <a:lvl1pPr defTabSz="514095">
              <a:defRPr sz="7040"/>
            </a:lvl1pPr>
          </a:lstStyle>
          <a:p>
            <a:pPr/>
            <a:r>
              <a:t>Small Group Conflict Resolution Ideas</a:t>
            </a:r>
          </a:p>
        </p:txBody>
      </p:sp>
      <p:sp>
        <p:nvSpPr>
          <p:cNvPr id="296" name="1. Discuss and develop and plan for group challenges.…"/>
          <p:cNvSpPr txBox="1"/>
          <p:nvPr>
            <p:ph type="subTitle" idx="1"/>
          </p:nvPr>
        </p:nvSpPr>
        <p:spPr>
          <a:xfrm>
            <a:off x="1270000" y="4076828"/>
            <a:ext cx="10464800" cy="5318029"/>
          </a:xfrm>
          <a:prstGeom prst="rect">
            <a:avLst/>
          </a:prstGeom>
        </p:spPr>
        <p:txBody>
          <a:bodyPr/>
          <a:lstStyle/>
          <a:p>
            <a:pPr algn="l"/>
            <a:r>
              <a:t>1. Discuss and develop and plan for group challenges. </a:t>
            </a:r>
          </a:p>
          <a:p>
            <a:pPr algn="l"/>
            <a:r>
              <a:t>2. What happens if someone refuses to stay within the discussion time allotment? </a:t>
            </a:r>
          </a:p>
          <a:p>
            <a:pPr algn="l"/>
            <a:r>
              <a:t>3. What happens if someone is gossiping about others in the group? </a:t>
            </a:r>
          </a:p>
          <a:p>
            <a:pPr algn="l"/>
            <a:r>
              <a:t>4. What happens if someone is consistently dominating group discussion? </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Join our Small Group Leadership Calls for Additional Support"/>
          <p:cNvSpPr txBox="1"/>
          <p:nvPr>
            <p:ph type="ctrTitle"/>
          </p:nvPr>
        </p:nvSpPr>
        <p:spPr>
          <a:prstGeom prst="rect">
            <a:avLst/>
          </a:prstGeom>
        </p:spPr>
        <p:txBody>
          <a:bodyPr/>
          <a:lstStyle>
            <a:lvl1pPr defTabSz="403097">
              <a:defRPr sz="5520"/>
            </a:lvl1pPr>
          </a:lstStyle>
          <a:p>
            <a:pPr/>
            <a:r>
              <a:t>Join our Small Group Leadership Calls for Additional Support</a:t>
            </a:r>
          </a:p>
        </p:txBody>
      </p:sp>
      <p:sp>
        <p:nvSpPr>
          <p:cNvPr id="299" name="email: leadership@widowstrong.com…"/>
          <p:cNvSpPr txBox="1"/>
          <p:nvPr>
            <p:ph type="subTitle" idx="1"/>
          </p:nvPr>
        </p:nvSpPr>
        <p:spPr>
          <a:xfrm>
            <a:off x="1270000" y="4076828"/>
            <a:ext cx="10464800" cy="5318029"/>
          </a:xfrm>
          <a:prstGeom prst="rect">
            <a:avLst/>
          </a:prstGeom>
        </p:spPr>
        <p:txBody>
          <a:bodyPr/>
          <a:lstStyle/>
          <a:p>
            <a:pPr algn="l"/>
          </a:p>
          <a:p>
            <a:pPr algn="l"/>
            <a:r>
              <a:t>email: </a:t>
            </a:r>
            <a:r>
              <a:rPr u="sng">
                <a:hlinkClick r:id="rId2" invalidUrl="" action="" tgtFrame="" tooltip="" history="1" highlightClick="0" endSnd="0"/>
              </a:rPr>
              <a:t>leadership@widowstrong.com</a:t>
            </a:r>
          </a:p>
          <a:p>
            <a:pPr algn="l"/>
          </a:p>
          <a:p>
            <a:pPr algn="l"/>
            <a:r>
              <a:t>visit </a:t>
            </a:r>
            <a:r>
              <a:rPr u="sng">
                <a:hlinkClick r:id="rId3" invalidUrl="" action="" tgtFrame="" tooltip="" history="1" highlightClick="0" endSnd="0"/>
              </a:rPr>
              <a:t>WidowStrong.com/leadership</a:t>
            </a:r>
            <a:r>
              <a:t> to get connected, download resources, and find relevant links. </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180-Symbol 300 dpi.png" descr="180-Symbol 300 dpi.png"/>
          <p:cNvPicPr>
            <a:picLocks noChangeAspect="1"/>
          </p:cNvPicPr>
          <p:nvPr/>
        </p:nvPicPr>
        <p:blipFill>
          <a:blip r:embed="rId2">
            <a:alphaModFix amt="21029"/>
            <a:extLst/>
          </a:blip>
          <a:stretch>
            <a:fillRect/>
          </a:stretch>
        </p:blipFill>
        <p:spPr>
          <a:xfrm>
            <a:off x="374947" y="1702153"/>
            <a:ext cx="13004801" cy="8072624"/>
          </a:xfrm>
          <a:prstGeom prst="rect">
            <a:avLst/>
          </a:prstGeom>
          <a:ln w="12700">
            <a:miter lim="400000"/>
          </a:ln>
        </p:spPr>
      </p:pic>
      <p:sp>
        <p:nvSpPr>
          <p:cNvPr id="302" name="Service and Educational Opportunities to Widows"/>
          <p:cNvSpPr txBox="1"/>
          <p:nvPr/>
        </p:nvSpPr>
        <p:spPr>
          <a:xfrm>
            <a:off x="972914" y="883889"/>
            <a:ext cx="1105897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53585F"/>
                </a:solidFill>
                <a:latin typeface="Helvetica"/>
                <a:ea typeface="Helvetica"/>
                <a:cs typeface="Helvetica"/>
                <a:sym typeface="Helvetica"/>
              </a:defRPr>
            </a:lvl1pPr>
          </a:lstStyle>
          <a:p>
            <a:pPr/>
            <a:r>
              <a:t>Service and Educational Opportunities to Widows </a:t>
            </a:r>
          </a:p>
        </p:txBody>
      </p:sp>
      <p:sp>
        <p:nvSpPr>
          <p:cNvPr id="303" name="Host or sponsor a local widows team using our 180 Your Life print and video curricula.…"/>
          <p:cNvSpPr txBox="1"/>
          <p:nvPr/>
        </p:nvSpPr>
        <p:spPr>
          <a:xfrm>
            <a:off x="860524" y="2182465"/>
            <a:ext cx="11283752" cy="711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algn="l">
              <a:buSzPct val="75000"/>
              <a:buChar char="•"/>
              <a:defRPr sz="2800">
                <a:solidFill>
                  <a:srgbClr val="53585F"/>
                </a:solidFill>
              </a:defRPr>
            </a:pPr>
            <a:r>
              <a:t>Host or sponsor a local widows team using our 180 Your Life print and video curricula.</a:t>
            </a:r>
          </a:p>
          <a:p>
            <a:pPr marL="444500" indent="-444500" algn="l">
              <a:buSzPct val="75000"/>
              <a:buChar char="•"/>
              <a:defRPr sz="2800">
                <a:solidFill>
                  <a:srgbClr val="53585F"/>
                </a:solidFill>
              </a:defRPr>
            </a:pPr>
          </a:p>
          <a:p>
            <a:pPr marL="444500" indent="-444500" algn="l">
              <a:buSzPct val="75000"/>
              <a:buChar char="•"/>
              <a:defRPr sz="2800">
                <a:solidFill>
                  <a:srgbClr val="53585F"/>
                </a:solidFill>
              </a:defRPr>
            </a:pPr>
            <a:r>
              <a:t>Participate in Widow Strong Online Groups &amp; Workshops</a:t>
            </a:r>
          </a:p>
          <a:p>
            <a:pPr algn="l">
              <a:defRPr sz="2800">
                <a:solidFill>
                  <a:srgbClr val="53585F"/>
                </a:solidFill>
              </a:defRPr>
            </a:pPr>
          </a:p>
          <a:p>
            <a:pPr marL="419805" indent="-419805" algn="l">
              <a:buSzPct val="75000"/>
              <a:buChar char="•"/>
              <a:defRPr sz="2800">
                <a:solidFill>
                  <a:srgbClr val="53585F"/>
                </a:solidFill>
              </a:defRPr>
            </a:pPr>
            <a:r>
              <a:t>Volunteer in service teams to help other widows.</a:t>
            </a:r>
          </a:p>
          <a:p>
            <a:pPr algn="l">
              <a:defRPr sz="2800">
                <a:solidFill>
                  <a:srgbClr val="53585F"/>
                </a:solidFill>
              </a:defRPr>
            </a:pPr>
          </a:p>
          <a:p>
            <a:pPr marL="419805" indent="-419805" algn="l">
              <a:buSzPct val="75000"/>
              <a:buChar char="•"/>
              <a:defRPr sz="2800">
                <a:solidFill>
                  <a:srgbClr val="53585F"/>
                </a:solidFill>
              </a:defRPr>
            </a:pPr>
            <a:r>
              <a:t>Make a tax-deductible donation to support our programs. </a:t>
            </a:r>
          </a:p>
          <a:p>
            <a:pPr algn="l">
              <a:defRPr sz="2800">
                <a:solidFill>
                  <a:srgbClr val="53585F"/>
                </a:solidFill>
              </a:defRPr>
            </a:pPr>
          </a:p>
          <a:p>
            <a:pPr>
              <a:defRPr b="1" sz="3400">
                <a:solidFill>
                  <a:srgbClr val="53585F"/>
                </a:solidFill>
                <a:latin typeface="Helvetica"/>
                <a:ea typeface="Helvetica"/>
                <a:cs typeface="Helvetica"/>
                <a:sym typeface="Helvetica"/>
              </a:defRPr>
            </a:pPr>
            <a:r>
              <a:t>Learn more at WidowStrong.com</a:t>
            </a:r>
          </a:p>
          <a:p>
            <a:pPr marL="395111" indent="-395111" algn="l">
              <a:buSzPct val="75000"/>
              <a:buChar char="•"/>
              <a:defRPr sz="3400">
                <a:solidFill>
                  <a:srgbClr val="53585F"/>
                </a:solidFill>
              </a:defRPr>
            </a:pPr>
          </a:p>
          <a:p>
            <a:pPr algn="l">
              <a:defRPr sz="3400"/>
            </a:pPr>
          </a:p>
          <a:p>
            <a:pPr>
              <a:defRPr sz="3400"/>
            </a:pPr>
          </a:p>
          <a:p>
            <a:pPr>
              <a:defRPr sz="3400"/>
            </a:pPr>
          </a:p>
          <a:p>
            <a:pPr>
              <a:defRPr sz="3400"/>
            </a:pPr>
            <a:r>
              <a:t> </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Widow Strong Creates a Win-Win for…"/>
          <p:cNvSpPr txBox="1"/>
          <p:nvPr/>
        </p:nvSpPr>
        <p:spPr>
          <a:xfrm>
            <a:off x="2567757" y="324325"/>
            <a:ext cx="8184605"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4600">
                <a:solidFill>
                  <a:srgbClr val="53585F"/>
                </a:solidFill>
                <a:latin typeface="Helvetica"/>
                <a:ea typeface="Helvetica"/>
                <a:cs typeface="Helvetica"/>
                <a:sym typeface="Helvetica"/>
              </a:defRPr>
            </a:pPr>
            <a:r>
              <a:t>Widow Strong Creates a Win-Win for </a:t>
            </a:r>
          </a:p>
          <a:p>
            <a:pPr>
              <a:defRPr b="1" sz="4600">
                <a:solidFill>
                  <a:srgbClr val="53585F"/>
                </a:solidFill>
                <a:latin typeface="Helvetica"/>
                <a:ea typeface="Helvetica"/>
                <a:cs typeface="Helvetica"/>
                <a:sym typeface="Helvetica"/>
              </a:defRPr>
            </a:pPr>
            <a:r>
              <a:t>Widows and Support Partners</a:t>
            </a:r>
          </a:p>
        </p:txBody>
      </p:sp>
      <p:sp>
        <p:nvSpPr>
          <p:cNvPr id="306" name="Support a growing community of widows…"/>
          <p:cNvSpPr txBox="1"/>
          <p:nvPr/>
        </p:nvSpPr>
        <p:spPr>
          <a:xfrm>
            <a:off x="531687" y="3517900"/>
            <a:ext cx="12256745" cy="416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300">
                <a:solidFill>
                  <a:srgbClr val="53585F"/>
                </a:solidFill>
              </a:defRPr>
            </a:pPr>
          </a:p>
          <a:p>
            <a:pPr marL="407458" indent="-407458" algn="l">
              <a:buSzPct val="75000"/>
              <a:buChar char="•"/>
              <a:defRPr sz="3300">
                <a:solidFill>
                  <a:srgbClr val="53585F"/>
                </a:solidFill>
              </a:defRPr>
            </a:pPr>
            <a:r>
              <a:t>Support a growing community of widows</a:t>
            </a:r>
          </a:p>
          <a:p>
            <a:pPr lvl="2" algn="l">
              <a:defRPr sz="3300">
                <a:solidFill>
                  <a:srgbClr val="53585F"/>
                </a:solidFill>
              </a:defRPr>
            </a:pPr>
            <a:r>
              <a:t>that inspires multi-generational  healing after loss. </a:t>
            </a:r>
          </a:p>
          <a:p>
            <a:pPr algn="l">
              <a:defRPr sz="3300">
                <a:solidFill>
                  <a:srgbClr val="53585F"/>
                </a:solidFill>
              </a:defRPr>
            </a:pPr>
          </a:p>
          <a:p>
            <a:pPr marL="407458" indent="-407458" algn="l">
              <a:buSzPct val="75000"/>
              <a:buChar char="•"/>
              <a:defRPr sz="3300">
                <a:solidFill>
                  <a:srgbClr val="53585F"/>
                </a:solidFill>
              </a:defRPr>
            </a:pPr>
            <a:r>
              <a:t>Empower widows and their children to craft a life they love with Jesus.</a:t>
            </a:r>
          </a:p>
          <a:p>
            <a:pPr algn="l">
              <a:defRPr sz="3300">
                <a:solidFill>
                  <a:srgbClr val="53585F"/>
                </a:solidFill>
              </a:defRPr>
            </a:pPr>
          </a:p>
          <a:p>
            <a:pPr marL="296333" indent="-296333" algn="l">
              <a:buSzPct val="75000"/>
              <a:buChar char="•"/>
              <a:defRPr sz="3300">
                <a:solidFill>
                  <a:srgbClr val="53585F"/>
                </a:solidFill>
              </a:defRPr>
            </a:pPr>
            <a:r>
              <a:t>Inspire widows &amp; their children toward servant leadership. </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Question &amp; Answer: 15 Minutes"/>
          <p:cNvSpPr txBox="1"/>
          <p:nvPr>
            <p:ph type="ctrTitle"/>
          </p:nvPr>
        </p:nvSpPr>
        <p:spPr>
          <a:prstGeom prst="rect">
            <a:avLst/>
          </a:prstGeom>
        </p:spPr>
        <p:txBody>
          <a:bodyPr/>
          <a:lstStyle/>
          <a:p>
            <a:pPr defTabSz="420624">
              <a:defRPr sz="5760"/>
            </a:pPr>
            <a:r>
              <a:t>Question &amp; Answer: 15 Minutes</a:t>
            </a:r>
          </a:p>
          <a:p>
            <a:pPr defTabSz="420624">
              <a:defRPr sz="5760"/>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Who We Are"/>
          <p:cNvSpPr txBox="1"/>
          <p:nvPr>
            <p:ph type="ctrTitle"/>
          </p:nvPr>
        </p:nvSpPr>
        <p:spPr>
          <a:xfrm>
            <a:off x="1270000" y="2524990"/>
            <a:ext cx="10464800" cy="3302001"/>
          </a:xfrm>
          <a:prstGeom prst="rect">
            <a:avLst/>
          </a:prstGeom>
        </p:spPr>
        <p:txBody>
          <a:bodyPr/>
          <a:lstStyle>
            <a:lvl1pPr>
              <a:defRPr sz="7200"/>
            </a:lvl1pPr>
          </a:lstStyle>
          <a:p>
            <a:pPr/>
            <a:r>
              <a:t>Who We Are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Untitled design(8).pdf" descr="Untitled design(8).pdf"/>
          <p:cNvPicPr>
            <a:picLocks noChangeAspect="1"/>
          </p:cNvPicPr>
          <p:nvPr/>
        </p:nvPicPr>
        <p:blipFill>
          <a:blip r:embed="rId2">
            <a:alphaModFix amt="25223"/>
            <a:extLst/>
          </a:blip>
          <a:stretch>
            <a:fillRect/>
          </a:stretch>
        </p:blipFill>
        <p:spPr>
          <a:xfrm>
            <a:off x="-3290183" y="-246658"/>
            <a:ext cx="17832566" cy="10030818"/>
          </a:xfrm>
          <a:prstGeom prst="rect">
            <a:avLst/>
          </a:prstGeom>
          <a:ln w="12700">
            <a:miter lim="400000"/>
          </a:ln>
        </p:spPr>
      </p:pic>
      <p:pic>
        <p:nvPicPr>
          <p:cNvPr id="146" name="WidowStrong Circle Logo Transparent BG.png" descr="WidowStrong Circle Logo Transparent BG.png"/>
          <p:cNvPicPr>
            <a:picLocks noChangeAspect="1"/>
          </p:cNvPicPr>
          <p:nvPr/>
        </p:nvPicPr>
        <p:blipFill>
          <a:blip r:embed="rId3">
            <a:extLst/>
          </a:blip>
          <a:stretch>
            <a:fillRect/>
          </a:stretch>
        </p:blipFill>
        <p:spPr>
          <a:xfrm>
            <a:off x="4378147" y="630771"/>
            <a:ext cx="4248506" cy="2399137"/>
          </a:xfrm>
          <a:prstGeom prst="rect">
            <a:avLst/>
          </a:prstGeom>
          <a:ln w="12700">
            <a:miter lim="400000"/>
          </a:ln>
        </p:spPr>
      </p:pic>
      <p:sp>
        <p:nvSpPr>
          <p:cNvPr id="147" name="Our Vision: Widow Strong is a Supportive Community Empowering Widows &amp; Their Children To Get Stronger Together in Body, Mind, and Spirit."/>
          <p:cNvSpPr txBox="1"/>
          <p:nvPr/>
        </p:nvSpPr>
        <p:spPr>
          <a:xfrm>
            <a:off x="1114051" y="3212808"/>
            <a:ext cx="11029672"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200">
                <a:solidFill>
                  <a:srgbClr val="53585F"/>
                </a:solidFill>
              </a:defRPr>
            </a:pPr>
            <a:r>
              <a:rPr b="1">
                <a:latin typeface="Helvetica"/>
                <a:ea typeface="Helvetica"/>
                <a:cs typeface="Helvetica"/>
                <a:sym typeface="Helvetica"/>
              </a:rPr>
              <a:t>Our Vision:</a:t>
            </a:r>
            <a:r>
              <a:t> </a:t>
            </a:r>
            <a:r>
              <a:rPr b="1">
                <a:latin typeface="Helvetica"/>
                <a:ea typeface="Helvetica"/>
                <a:cs typeface="Helvetica"/>
                <a:sym typeface="Helvetica"/>
              </a:rPr>
              <a:t>Widow Strong is a Supportive Community Empowering Widows &amp; Their Children To Get Stronger Together in Body, Mind, and Spirit.</a:t>
            </a:r>
          </a:p>
        </p:txBody>
      </p:sp>
      <p:sp>
        <p:nvSpPr>
          <p:cNvPr id="148" name="Our Mission: To Serve &amp; Connect Widows &amp; Their Children with Experiences &amp; Resources that Share God’s Health, Hope, Healing after Loss."/>
          <p:cNvSpPr txBox="1"/>
          <p:nvPr/>
        </p:nvSpPr>
        <p:spPr>
          <a:xfrm>
            <a:off x="1114051" y="5657336"/>
            <a:ext cx="11029672"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3300">
                <a:solidFill>
                  <a:srgbClr val="53585F"/>
                </a:solidFill>
                <a:latin typeface="Helvetica"/>
                <a:ea typeface="Helvetica"/>
                <a:cs typeface="Helvetica"/>
                <a:sym typeface="Helvetica"/>
              </a:defRPr>
            </a:lvl1pPr>
          </a:lstStyle>
          <a:p>
            <a:pPr>
              <a:defRPr b="0">
                <a:latin typeface="+mj-lt"/>
                <a:ea typeface="+mj-ea"/>
                <a:cs typeface="+mj-cs"/>
                <a:sym typeface="Helvetica Light"/>
              </a:defRPr>
            </a:pPr>
            <a:r>
              <a:rPr b="1">
                <a:latin typeface="Helvetica"/>
                <a:ea typeface="Helvetica"/>
                <a:cs typeface="Helvetica"/>
                <a:sym typeface="Helvetica"/>
              </a:rPr>
              <a:t>Our Mission: To Serve &amp; Connect Widows &amp; Their Children with Experiences &amp; Resources that Share God’s Health, Hope, Healing after Loss.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WidowStrong Circle Logo Transparent BG.png" descr="WidowStrong Circle Logo Transparent BG.png"/>
          <p:cNvPicPr>
            <a:picLocks noChangeAspect="1"/>
          </p:cNvPicPr>
          <p:nvPr/>
        </p:nvPicPr>
        <p:blipFill>
          <a:blip r:embed="rId2">
            <a:extLst/>
          </a:blip>
          <a:stretch>
            <a:fillRect/>
          </a:stretch>
        </p:blipFill>
        <p:spPr>
          <a:xfrm>
            <a:off x="-16053" y="680032"/>
            <a:ext cx="4248506" cy="2399136"/>
          </a:xfrm>
          <a:prstGeom prst="rect">
            <a:avLst/>
          </a:prstGeom>
          <a:ln w="12700">
            <a:miter lim="400000"/>
          </a:ln>
        </p:spPr>
      </p:pic>
      <p:sp>
        <p:nvSpPr>
          <p:cNvPr id="151" name="Our Verse: “Have I not commanded you?…"/>
          <p:cNvSpPr txBox="1"/>
          <p:nvPr/>
        </p:nvSpPr>
        <p:spPr>
          <a:xfrm>
            <a:off x="3159264" y="3543300"/>
            <a:ext cx="11029672" cy="337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200">
                <a:solidFill>
                  <a:srgbClr val="53585F"/>
                </a:solidFill>
              </a:defRPr>
            </a:pPr>
            <a:r>
              <a:rPr b="1">
                <a:latin typeface="Helvetica"/>
                <a:ea typeface="Helvetica"/>
                <a:cs typeface="Helvetica"/>
                <a:sym typeface="Helvetica"/>
              </a:rPr>
              <a:t>Our Verse: </a:t>
            </a:r>
            <a:r>
              <a:rPr b="1" i="1">
                <a:latin typeface="Helvetica"/>
                <a:ea typeface="Helvetica"/>
                <a:cs typeface="Helvetica"/>
                <a:sym typeface="Helvetica"/>
              </a:rPr>
              <a:t>“Have I not commanded you? </a:t>
            </a:r>
            <a:endParaRPr b="1" i="1">
              <a:latin typeface="Helvetica"/>
              <a:ea typeface="Helvetica"/>
              <a:cs typeface="Helvetica"/>
              <a:sym typeface="Helvetica"/>
            </a:endParaRPr>
          </a:p>
          <a:p>
            <a:pPr algn="l" defTabSz="457200">
              <a:defRPr b="1" i="1" sz="3200">
                <a:solidFill>
                  <a:srgbClr val="53585F"/>
                </a:solidFill>
                <a:latin typeface="Helvetica"/>
                <a:ea typeface="Helvetica"/>
                <a:cs typeface="Helvetica"/>
                <a:sym typeface="Helvetica"/>
              </a:defRPr>
            </a:pPr>
            <a:r>
              <a:t>Be strong &amp; courageous. </a:t>
            </a:r>
          </a:p>
          <a:p>
            <a:pPr algn="l" defTabSz="457200">
              <a:defRPr b="1" i="1" sz="3200">
                <a:solidFill>
                  <a:srgbClr val="53585F"/>
                </a:solidFill>
                <a:latin typeface="Helvetica"/>
                <a:ea typeface="Helvetica"/>
                <a:cs typeface="Helvetica"/>
                <a:sym typeface="Helvetica"/>
              </a:defRPr>
            </a:pPr>
            <a:r>
              <a:t>Do not be afraid; do not be discouraged, </a:t>
            </a:r>
          </a:p>
          <a:p>
            <a:pPr algn="l" defTabSz="457200">
              <a:defRPr b="1" i="1" sz="3200">
                <a:solidFill>
                  <a:srgbClr val="53585F"/>
                </a:solidFill>
                <a:latin typeface="Helvetica"/>
                <a:ea typeface="Helvetica"/>
                <a:cs typeface="Helvetica"/>
                <a:sym typeface="Helvetica"/>
              </a:defRPr>
            </a:pPr>
            <a:r>
              <a:t>for the Lord your God will be with you </a:t>
            </a:r>
          </a:p>
          <a:p>
            <a:pPr algn="l" defTabSz="457200">
              <a:defRPr b="1" i="1" sz="3200">
                <a:solidFill>
                  <a:srgbClr val="53585F"/>
                </a:solidFill>
                <a:latin typeface="Helvetica"/>
                <a:ea typeface="Helvetica"/>
                <a:cs typeface="Helvetica"/>
                <a:sym typeface="Helvetica"/>
              </a:defRPr>
            </a:pPr>
            <a:r>
              <a:t>wherever you go.” ~ </a:t>
            </a:r>
            <a:r>
              <a:rPr i="0"/>
              <a:t>Joshua 1:9 NIV</a:t>
            </a:r>
            <a:endParaRPr i="0"/>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How We’ve Grown…"/>
          <p:cNvSpPr txBox="1"/>
          <p:nvPr/>
        </p:nvSpPr>
        <p:spPr>
          <a:xfrm>
            <a:off x="2946755" y="4279900"/>
            <a:ext cx="7111290" cy="119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How We’ve Grown</a:t>
            </a:r>
          </a:p>
          <a:p>
            <a:pPr/>
            <a:r>
              <a:t>Stronger Together: 12 Stone Video</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Light"/>
        <a:ea typeface="Helvetica Light"/>
        <a:cs typeface="Helvetica Light"/>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Light"/>
        <a:ea typeface="Helvetica Light"/>
        <a:cs typeface="Helvetica Light"/>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