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5" r:id="rId3"/>
    <p:sldId id="266" r:id="rId4"/>
    <p:sldId id="267" r:id="rId5"/>
    <p:sldId id="257" r:id="rId6"/>
    <p:sldId id="258" r:id="rId7"/>
    <p:sldId id="259" r:id="rId8"/>
    <p:sldId id="260" r:id="rId9"/>
    <p:sldId id="261" r:id="rId10"/>
    <p:sldId id="262" r:id="rId11"/>
    <p:sldId id="263" r:id="rId12"/>
    <p:sldId id="264"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snapToObjects="1">
      <p:cViewPr varScale="1">
        <p:scale>
          <a:sx n="106" d="100"/>
          <a:sy n="106" d="100"/>
        </p:scale>
        <p:origin x="792"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8C85C-7AC1-5B49-AA4F-BE66970432DE}" type="datetimeFigureOut">
              <a:rPr lang="en-US" smtClean="0"/>
              <a:t>8/13/22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AEB07-B38F-0B4F-AFF4-EA3B0FA5B930}" type="slidenum">
              <a:rPr lang="en-US" smtClean="0"/>
              <a:t>‹#›</a:t>
            </a:fld>
            <a:endParaRPr lang="en-US"/>
          </a:p>
        </p:txBody>
      </p:sp>
    </p:spTree>
    <p:extLst>
      <p:ext uri="{BB962C8B-B14F-4D97-AF65-F5344CB8AC3E}">
        <p14:creationId xmlns:p14="http://schemas.microsoft.com/office/powerpoint/2010/main" val="3883285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DAEB07-B38F-0B4F-AFF4-EA3B0FA5B930}" type="slidenum">
              <a:rPr lang="en-US" smtClean="0"/>
              <a:t>9</a:t>
            </a:fld>
            <a:endParaRPr lang="en-US"/>
          </a:p>
        </p:txBody>
      </p:sp>
    </p:spTree>
    <p:extLst>
      <p:ext uri="{BB962C8B-B14F-4D97-AF65-F5344CB8AC3E}">
        <p14:creationId xmlns:p14="http://schemas.microsoft.com/office/powerpoint/2010/main" val="2497162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48A4A-EF61-5647-977F-740A5809EA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EA3792-4F31-134C-9B32-D68089C8AD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4C439E-28F4-6A49-BAAA-A9C25A6D4845}"/>
              </a:ext>
            </a:extLst>
          </p:cNvPr>
          <p:cNvSpPr>
            <a:spLocks noGrp="1"/>
          </p:cNvSpPr>
          <p:nvPr>
            <p:ph type="dt" sz="half" idx="10"/>
          </p:nvPr>
        </p:nvSpPr>
        <p:spPr/>
        <p:txBody>
          <a:bodyPr/>
          <a:lstStyle/>
          <a:p>
            <a:fld id="{EA1EDCF2-C4FA-AB4B-8999-7BC5F2BD35D3}" type="datetime1">
              <a:rPr lang="en-US" smtClean="0"/>
              <a:t>8/13/22</a:t>
            </a:fld>
            <a:endParaRPr lang="en-US"/>
          </a:p>
        </p:txBody>
      </p:sp>
      <p:sp>
        <p:nvSpPr>
          <p:cNvPr id="5" name="Footer Placeholder 4">
            <a:extLst>
              <a:ext uri="{FF2B5EF4-FFF2-40B4-BE49-F238E27FC236}">
                <a16:creationId xmlns:a16="http://schemas.microsoft.com/office/drawing/2014/main" id="{BE48F5F2-B2EC-1947-9AB2-0C16AA5B24F4}"/>
              </a:ext>
            </a:extLst>
          </p:cNvPr>
          <p:cNvSpPr>
            <a:spLocks noGrp="1"/>
          </p:cNvSpPr>
          <p:nvPr>
            <p:ph type="ftr" sz="quarter" idx="11"/>
          </p:nvPr>
        </p:nvSpPr>
        <p:spPr/>
        <p:txBody>
          <a:bodyPr/>
          <a:lstStyle/>
          <a:p>
            <a:r>
              <a:rPr lang="en-US"/>
              <a:t>HTC Minstries, LLC</a:t>
            </a:r>
          </a:p>
        </p:txBody>
      </p:sp>
      <p:sp>
        <p:nvSpPr>
          <p:cNvPr id="6" name="Slide Number Placeholder 5">
            <a:extLst>
              <a:ext uri="{FF2B5EF4-FFF2-40B4-BE49-F238E27FC236}">
                <a16:creationId xmlns:a16="http://schemas.microsoft.com/office/drawing/2014/main" id="{E21C8DA9-F0A5-EF4C-A6B9-AEE4CDF99FA6}"/>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406137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3C69-4F6D-B841-BDB8-E4A772B3F3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B30273-9874-B044-B1EA-3B4BE9309B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8FF8D-4926-B64A-B1F4-E57ABFC2A573}"/>
              </a:ext>
            </a:extLst>
          </p:cNvPr>
          <p:cNvSpPr>
            <a:spLocks noGrp="1"/>
          </p:cNvSpPr>
          <p:nvPr>
            <p:ph type="dt" sz="half" idx="10"/>
          </p:nvPr>
        </p:nvSpPr>
        <p:spPr/>
        <p:txBody>
          <a:bodyPr/>
          <a:lstStyle/>
          <a:p>
            <a:fld id="{2785AF1E-1036-3C41-8062-9681C6B52479}" type="datetime1">
              <a:rPr lang="en-US" smtClean="0"/>
              <a:t>8/13/22</a:t>
            </a:fld>
            <a:endParaRPr lang="en-US"/>
          </a:p>
        </p:txBody>
      </p:sp>
      <p:sp>
        <p:nvSpPr>
          <p:cNvPr id="5" name="Footer Placeholder 4">
            <a:extLst>
              <a:ext uri="{FF2B5EF4-FFF2-40B4-BE49-F238E27FC236}">
                <a16:creationId xmlns:a16="http://schemas.microsoft.com/office/drawing/2014/main" id="{E0500029-9D4F-0B44-BE20-64219CD71ECC}"/>
              </a:ext>
            </a:extLst>
          </p:cNvPr>
          <p:cNvSpPr>
            <a:spLocks noGrp="1"/>
          </p:cNvSpPr>
          <p:nvPr>
            <p:ph type="ftr" sz="quarter" idx="11"/>
          </p:nvPr>
        </p:nvSpPr>
        <p:spPr/>
        <p:txBody>
          <a:bodyPr/>
          <a:lstStyle/>
          <a:p>
            <a:r>
              <a:rPr lang="en-US"/>
              <a:t>HTC Minstries, LLC</a:t>
            </a:r>
          </a:p>
        </p:txBody>
      </p:sp>
      <p:sp>
        <p:nvSpPr>
          <p:cNvPr id="6" name="Slide Number Placeholder 5">
            <a:extLst>
              <a:ext uri="{FF2B5EF4-FFF2-40B4-BE49-F238E27FC236}">
                <a16:creationId xmlns:a16="http://schemas.microsoft.com/office/drawing/2014/main" id="{A620E905-2B3A-254B-9CE7-1A02658FF2F5}"/>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132775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BB48EC-903A-4042-A253-F8B93A66FC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0C7297-8F88-3948-8883-B6573D5C62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3F7B4-9544-FC48-9093-E4110ADA5B95}"/>
              </a:ext>
            </a:extLst>
          </p:cNvPr>
          <p:cNvSpPr>
            <a:spLocks noGrp="1"/>
          </p:cNvSpPr>
          <p:nvPr>
            <p:ph type="dt" sz="half" idx="10"/>
          </p:nvPr>
        </p:nvSpPr>
        <p:spPr/>
        <p:txBody>
          <a:bodyPr/>
          <a:lstStyle/>
          <a:p>
            <a:fld id="{4D88C2AC-D634-F44E-9F17-B3EB41B025C6}" type="datetime1">
              <a:rPr lang="en-US" smtClean="0"/>
              <a:t>8/13/22</a:t>
            </a:fld>
            <a:endParaRPr lang="en-US"/>
          </a:p>
        </p:txBody>
      </p:sp>
      <p:sp>
        <p:nvSpPr>
          <p:cNvPr id="5" name="Footer Placeholder 4">
            <a:extLst>
              <a:ext uri="{FF2B5EF4-FFF2-40B4-BE49-F238E27FC236}">
                <a16:creationId xmlns:a16="http://schemas.microsoft.com/office/drawing/2014/main" id="{78D9E9A0-F93D-954D-996B-0FFD03118CC0}"/>
              </a:ext>
            </a:extLst>
          </p:cNvPr>
          <p:cNvSpPr>
            <a:spLocks noGrp="1"/>
          </p:cNvSpPr>
          <p:nvPr>
            <p:ph type="ftr" sz="quarter" idx="11"/>
          </p:nvPr>
        </p:nvSpPr>
        <p:spPr/>
        <p:txBody>
          <a:bodyPr/>
          <a:lstStyle/>
          <a:p>
            <a:r>
              <a:rPr lang="en-US"/>
              <a:t>HTC Minstries, LLC</a:t>
            </a:r>
          </a:p>
        </p:txBody>
      </p:sp>
      <p:sp>
        <p:nvSpPr>
          <p:cNvPr id="6" name="Slide Number Placeholder 5">
            <a:extLst>
              <a:ext uri="{FF2B5EF4-FFF2-40B4-BE49-F238E27FC236}">
                <a16:creationId xmlns:a16="http://schemas.microsoft.com/office/drawing/2014/main" id="{833D6DFF-301D-6243-97AA-F97D59AE8AB3}"/>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207816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142E-F25E-784E-9D49-0282C4C9B0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059BCD-2BE8-6E42-B91D-FCBDC55A77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8EB41-A879-164A-9F1E-CF84D0E66622}"/>
              </a:ext>
            </a:extLst>
          </p:cNvPr>
          <p:cNvSpPr>
            <a:spLocks noGrp="1"/>
          </p:cNvSpPr>
          <p:nvPr>
            <p:ph type="dt" sz="half" idx="10"/>
          </p:nvPr>
        </p:nvSpPr>
        <p:spPr/>
        <p:txBody>
          <a:bodyPr/>
          <a:lstStyle/>
          <a:p>
            <a:fld id="{DF929EC8-FD8B-AD4C-B56A-2F7F8ED2FAE6}" type="datetime1">
              <a:rPr lang="en-US" smtClean="0"/>
              <a:t>8/13/22</a:t>
            </a:fld>
            <a:endParaRPr lang="en-US"/>
          </a:p>
        </p:txBody>
      </p:sp>
      <p:sp>
        <p:nvSpPr>
          <p:cNvPr id="5" name="Footer Placeholder 4">
            <a:extLst>
              <a:ext uri="{FF2B5EF4-FFF2-40B4-BE49-F238E27FC236}">
                <a16:creationId xmlns:a16="http://schemas.microsoft.com/office/drawing/2014/main" id="{28E2FC71-2730-934F-9A4E-14B6D1435914}"/>
              </a:ext>
            </a:extLst>
          </p:cNvPr>
          <p:cNvSpPr>
            <a:spLocks noGrp="1"/>
          </p:cNvSpPr>
          <p:nvPr>
            <p:ph type="ftr" sz="quarter" idx="11"/>
          </p:nvPr>
        </p:nvSpPr>
        <p:spPr/>
        <p:txBody>
          <a:bodyPr/>
          <a:lstStyle/>
          <a:p>
            <a:r>
              <a:rPr lang="en-US"/>
              <a:t>HTC Minstries, LLC</a:t>
            </a:r>
          </a:p>
        </p:txBody>
      </p:sp>
      <p:sp>
        <p:nvSpPr>
          <p:cNvPr id="6" name="Slide Number Placeholder 5">
            <a:extLst>
              <a:ext uri="{FF2B5EF4-FFF2-40B4-BE49-F238E27FC236}">
                <a16:creationId xmlns:a16="http://schemas.microsoft.com/office/drawing/2014/main" id="{0F2A0A4F-EA63-D948-A302-25C40EE63E44}"/>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291009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5506F-D986-734C-8F42-5B68B1B428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41A91A-6840-B345-9AAD-3F12B16510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1CF62E-37DB-FC43-B499-C386B6EDF648}"/>
              </a:ext>
            </a:extLst>
          </p:cNvPr>
          <p:cNvSpPr>
            <a:spLocks noGrp="1"/>
          </p:cNvSpPr>
          <p:nvPr>
            <p:ph type="dt" sz="half" idx="10"/>
          </p:nvPr>
        </p:nvSpPr>
        <p:spPr/>
        <p:txBody>
          <a:bodyPr/>
          <a:lstStyle/>
          <a:p>
            <a:fld id="{1B8B0355-9A19-2744-8350-D9157F3A46C0}" type="datetime1">
              <a:rPr lang="en-US" smtClean="0"/>
              <a:t>8/13/22</a:t>
            </a:fld>
            <a:endParaRPr lang="en-US"/>
          </a:p>
        </p:txBody>
      </p:sp>
      <p:sp>
        <p:nvSpPr>
          <p:cNvPr id="5" name="Footer Placeholder 4">
            <a:extLst>
              <a:ext uri="{FF2B5EF4-FFF2-40B4-BE49-F238E27FC236}">
                <a16:creationId xmlns:a16="http://schemas.microsoft.com/office/drawing/2014/main" id="{CFA2A2CF-3CC3-8042-9AD4-EC5ED3927351}"/>
              </a:ext>
            </a:extLst>
          </p:cNvPr>
          <p:cNvSpPr>
            <a:spLocks noGrp="1"/>
          </p:cNvSpPr>
          <p:nvPr>
            <p:ph type="ftr" sz="quarter" idx="11"/>
          </p:nvPr>
        </p:nvSpPr>
        <p:spPr/>
        <p:txBody>
          <a:bodyPr/>
          <a:lstStyle/>
          <a:p>
            <a:r>
              <a:rPr lang="en-US"/>
              <a:t>HTC Minstries, LLC</a:t>
            </a:r>
          </a:p>
        </p:txBody>
      </p:sp>
      <p:sp>
        <p:nvSpPr>
          <p:cNvPr id="6" name="Slide Number Placeholder 5">
            <a:extLst>
              <a:ext uri="{FF2B5EF4-FFF2-40B4-BE49-F238E27FC236}">
                <a16:creationId xmlns:a16="http://schemas.microsoft.com/office/drawing/2014/main" id="{3B2C7318-0DA1-A84F-B8E6-E509480004E0}"/>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147161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61707-C3D0-084F-AC4E-E964D656A2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9A55E4-5081-8E45-AF9A-8E888E466F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2F68C5-3382-6F47-9297-7A177ECF8A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E36D3-7C01-E940-9538-666010335942}"/>
              </a:ext>
            </a:extLst>
          </p:cNvPr>
          <p:cNvSpPr>
            <a:spLocks noGrp="1"/>
          </p:cNvSpPr>
          <p:nvPr>
            <p:ph type="dt" sz="half" idx="10"/>
          </p:nvPr>
        </p:nvSpPr>
        <p:spPr/>
        <p:txBody>
          <a:bodyPr/>
          <a:lstStyle/>
          <a:p>
            <a:fld id="{D38FA708-11B3-9742-90C0-B8CA5D45C468}" type="datetime1">
              <a:rPr lang="en-US" smtClean="0"/>
              <a:t>8/13/22</a:t>
            </a:fld>
            <a:endParaRPr lang="en-US"/>
          </a:p>
        </p:txBody>
      </p:sp>
      <p:sp>
        <p:nvSpPr>
          <p:cNvPr id="6" name="Footer Placeholder 5">
            <a:extLst>
              <a:ext uri="{FF2B5EF4-FFF2-40B4-BE49-F238E27FC236}">
                <a16:creationId xmlns:a16="http://schemas.microsoft.com/office/drawing/2014/main" id="{2D6E7D14-5B60-914C-8D8F-AC5BDD2E260D}"/>
              </a:ext>
            </a:extLst>
          </p:cNvPr>
          <p:cNvSpPr>
            <a:spLocks noGrp="1"/>
          </p:cNvSpPr>
          <p:nvPr>
            <p:ph type="ftr" sz="quarter" idx="11"/>
          </p:nvPr>
        </p:nvSpPr>
        <p:spPr/>
        <p:txBody>
          <a:bodyPr/>
          <a:lstStyle/>
          <a:p>
            <a:r>
              <a:rPr lang="en-US"/>
              <a:t>HTC Minstries, LLC</a:t>
            </a:r>
          </a:p>
        </p:txBody>
      </p:sp>
      <p:sp>
        <p:nvSpPr>
          <p:cNvPr id="7" name="Slide Number Placeholder 6">
            <a:extLst>
              <a:ext uri="{FF2B5EF4-FFF2-40B4-BE49-F238E27FC236}">
                <a16:creationId xmlns:a16="http://schemas.microsoft.com/office/drawing/2014/main" id="{B759C590-0E48-2A4F-B0B0-4A311AC027A7}"/>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385580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F1B1-726A-2D47-BE8C-61E61BCF63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C9A9CE-DDB9-2941-A53A-0A9B12DC68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1C99EB-0255-454D-ABDF-777B47A1A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BC33FD-B72D-DA48-9CAD-DE442C6BCD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72C443-46E4-6F43-896E-CF7E3840AB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3CCAA4-FC26-EB4D-B252-E6B89ECA1258}"/>
              </a:ext>
            </a:extLst>
          </p:cNvPr>
          <p:cNvSpPr>
            <a:spLocks noGrp="1"/>
          </p:cNvSpPr>
          <p:nvPr>
            <p:ph type="dt" sz="half" idx="10"/>
          </p:nvPr>
        </p:nvSpPr>
        <p:spPr/>
        <p:txBody>
          <a:bodyPr/>
          <a:lstStyle/>
          <a:p>
            <a:fld id="{878947EE-20D1-7441-978F-86B22523CB98}" type="datetime1">
              <a:rPr lang="en-US" smtClean="0"/>
              <a:t>8/13/22</a:t>
            </a:fld>
            <a:endParaRPr lang="en-US"/>
          </a:p>
        </p:txBody>
      </p:sp>
      <p:sp>
        <p:nvSpPr>
          <p:cNvPr id="8" name="Footer Placeholder 7">
            <a:extLst>
              <a:ext uri="{FF2B5EF4-FFF2-40B4-BE49-F238E27FC236}">
                <a16:creationId xmlns:a16="http://schemas.microsoft.com/office/drawing/2014/main" id="{425A00FE-0A10-DF44-A507-F0B5E5319F72}"/>
              </a:ext>
            </a:extLst>
          </p:cNvPr>
          <p:cNvSpPr>
            <a:spLocks noGrp="1"/>
          </p:cNvSpPr>
          <p:nvPr>
            <p:ph type="ftr" sz="quarter" idx="11"/>
          </p:nvPr>
        </p:nvSpPr>
        <p:spPr/>
        <p:txBody>
          <a:bodyPr/>
          <a:lstStyle/>
          <a:p>
            <a:r>
              <a:rPr lang="en-US"/>
              <a:t>HTC Minstries, LLC</a:t>
            </a:r>
          </a:p>
        </p:txBody>
      </p:sp>
      <p:sp>
        <p:nvSpPr>
          <p:cNvPr id="9" name="Slide Number Placeholder 8">
            <a:extLst>
              <a:ext uri="{FF2B5EF4-FFF2-40B4-BE49-F238E27FC236}">
                <a16:creationId xmlns:a16="http://schemas.microsoft.com/office/drawing/2014/main" id="{D89B9E44-6800-2448-AEFD-0E2B40961D9D}"/>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2170937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C0E47-EDDF-B640-B12F-F14237C972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359418-58D5-4948-A36B-2DFA1A4F93B1}"/>
              </a:ext>
            </a:extLst>
          </p:cNvPr>
          <p:cNvSpPr>
            <a:spLocks noGrp="1"/>
          </p:cNvSpPr>
          <p:nvPr>
            <p:ph type="dt" sz="half" idx="10"/>
          </p:nvPr>
        </p:nvSpPr>
        <p:spPr/>
        <p:txBody>
          <a:bodyPr/>
          <a:lstStyle/>
          <a:p>
            <a:fld id="{A4752620-E0D8-F14E-BFBA-B430FD9174AA}" type="datetime1">
              <a:rPr lang="en-US" smtClean="0"/>
              <a:t>8/13/22</a:t>
            </a:fld>
            <a:endParaRPr lang="en-US"/>
          </a:p>
        </p:txBody>
      </p:sp>
      <p:sp>
        <p:nvSpPr>
          <p:cNvPr id="4" name="Footer Placeholder 3">
            <a:extLst>
              <a:ext uri="{FF2B5EF4-FFF2-40B4-BE49-F238E27FC236}">
                <a16:creationId xmlns:a16="http://schemas.microsoft.com/office/drawing/2014/main" id="{F94CBB45-9315-F649-A5B3-D4612D9CFF4B}"/>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0FF36ACE-8C50-5B49-938D-D6222C0FDCF4}"/>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9869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03F48A-1645-4B43-8DF5-84D08336E450}"/>
              </a:ext>
            </a:extLst>
          </p:cNvPr>
          <p:cNvSpPr>
            <a:spLocks noGrp="1"/>
          </p:cNvSpPr>
          <p:nvPr>
            <p:ph type="dt" sz="half" idx="10"/>
          </p:nvPr>
        </p:nvSpPr>
        <p:spPr/>
        <p:txBody>
          <a:bodyPr/>
          <a:lstStyle/>
          <a:p>
            <a:fld id="{BA544351-54E6-A849-BFFE-F5A6AD7FD681}" type="datetime1">
              <a:rPr lang="en-US" smtClean="0"/>
              <a:t>8/13/22</a:t>
            </a:fld>
            <a:endParaRPr lang="en-US"/>
          </a:p>
        </p:txBody>
      </p:sp>
      <p:sp>
        <p:nvSpPr>
          <p:cNvPr id="3" name="Footer Placeholder 2">
            <a:extLst>
              <a:ext uri="{FF2B5EF4-FFF2-40B4-BE49-F238E27FC236}">
                <a16:creationId xmlns:a16="http://schemas.microsoft.com/office/drawing/2014/main" id="{FAF24A88-3F15-0B42-B3F4-E5A08EE2D4AA}"/>
              </a:ext>
            </a:extLst>
          </p:cNvPr>
          <p:cNvSpPr>
            <a:spLocks noGrp="1"/>
          </p:cNvSpPr>
          <p:nvPr>
            <p:ph type="ftr" sz="quarter" idx="11"/>
          </p:nvPr>
        </p:nvSpPr>
        <p:spPr/>
        <p:txBody>
          <a:bodyPr/>
          <a:lstStyle/>
          <a:p>
            <a:r>
              <a:rPr lang="en-US"/>
              <a:t>HTC Minstries, LLC</a:t>
            </a:r>
          </a:p>
        </p:txBody>
      </p:sp>
      <p:sp>
        <p:nvSpPr>
          <p:cNvPr id="4" name="Slide Number Placeholder 3">
            <a:extLst>
              <a:ext uri="{FF2B5EF4-FFF2-40B4-BE49-F238E27FC236}">
                <a16:creationId xmlns:a16="http://schemas.microsoft.com/office/drawing/2014/main" id="{54CDF9F7-986B-7446-BFBB-07C1F72217C1}"/>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309222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1FB71-29D6-AF4A-BA23-E1787DC1D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F91B8A-A1B2-7B47-AFBF-872E13D3B4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E71E10-4F2B-2040-8C9E-0FD83E4BBC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3EB1A9-1B28-2345-8764-37208EB1D723}"/>
              </a:ext>
            </a:extLst>
          </p:cNvPr>
          <p:cNvSpPr>
            <a:spLocks noGrp="1"/>
          </p:cNvSpPr>
          <p:nvPr>
            <p:ph type="dt" sz="half" idx="10"/>
          </p:nvPr>
        </p:nvSpPr>
        <p:spPr/>
        <p:txBody>
          <a:bodyPr/>
          <a:lstStyle/>
          <a:p>
            <a:fld id="{C401A8CA-1B93-2547-98A5-3F6AB3A39243}" type="datetime1">
              <a:rPr lang="en-US" smtClean="0"/>
              <a:t>8/13/22</a:t>
            </a:fld>
            <a:endParaRPr lang="en-US"/>
          </a:p>
        </p:txBody>
      </p:sp>
      <p:sp>
        <p:nvSpPr>
          <p:cNvPr id="6" name="Footer Placeholder 5">
            <a:extLst>
              <a:ext uri="{FF2B5EF4-FFF2-40B4-BE49-F238E27FC236}">
                <a16:creationId xmlns:a16="http://schemas.microsoft.com/office/drawing/2014/main" id="{E7A292AB-A840-4546-BC2C-BFD286F16CFE}"/>
              </a:ext>
            </a:extLst>
          </p:cNvPr>
          <p:cNvSpPr>
            <a:spLocks noGrp="1"/>
          </p:cNvSpPr>
          <p:nvPr>
            <p:ph type="ftr" sz="quarter" idx="11"/>
          </p:nvPr>
        </p:nvSpPr>
        <p:spPr/>
        <p:txBody>
          <a:bodyPr/>
          <a:lstStyle/>
          <a:p>
            <a:r>
              <a:rPr lang="en-US"/>
              <a:t>HTC Minstries, LLC</a:t>
            </a:r>
          </a:p>
        </p:txBody>
      </p:sp>
      <p:sp>
        <p:nvSpPr>
          <p:cNvPr id="7" name="Slide Number Placeholder 6">
            <a:extLst>
              <a:ext uri="{FF2B5EF4-FFF2-40B4-BE49-F238E27FC236}">
                <a16:creationId xmlns:a16="http://schemas.microsoft.com/office/drawing/2014/main" id="{BCFC622F-C8CA-6745-B544-7E247C846BB9}"/>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345036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02B26-BDBE-D94C-98C6-7D81B63F9D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61AE41-F995-E24C-9BEB-DBA66B34D4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B68C20-19C0-794D-9526-FF2E61EED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F1DE21-0CC9-494D-AAB5-BEC2407E58BE}"/>
              </a:ext>
            </a:extLst>
          </p:cNvPr>
          <p:cNvSpPr>
            <a:spLocks noGrp="1"/>
          </p:cNvSpPr>
          <p:nvPr>
            <p:ph type="dt" sz="half" idx="10"/>
          </p:nvPr>
        </p:nvSpPr>
        <p:spPr/>
        <p:txBody>
          <a:bodyPr/>
          <a:lstStyle/>
          <a:p>
            <a:fld id="{E89AD11F-3C47-8540-A4CB-E94F7DCDA3D8}" type="datetime1">
              <a:rPr lang="en-US" smtClean="0"/>
              <a:t>8/13/22</a:t>
            </a:fld>
            <a:endParaRPr lang="en-US"/>
          </a:p>
        </p:txBody>
      </p:sp>
      <p:sp>
        <p:nvSpPr>
          <p:cNvPr id="6" name="Footer Placeholder 5">
            <a:extLst>
              <a:ext uri="{FF2B5EF4-FFF2-40B4-BE49-F238E27FC236}">
                <a16:creationId xmlns:a16="http://schemas.microsoft.com/office/drawing/2014/main" id="{98868245-9645-4345-BEC4-41F5315C596E}"/>
              </a:ext>
            </a:extLst>
          </p:cNvPr>
          <p:cNvSpPr>
            <a:spLocks noGrp="1"/>
          </p:cNvSpPr>
          <p:nvPr>
            <p:ph type="ftr" sz="quarter" idx="11"/>
          </p:nvPr>
        </p:nvSpPr>
        <p:spPr/>
        <p:txBody>
          <a:bodyPr/>
          <a:lstStyle/>
          <a:p>
            <a:r>
              <a:rPr lang="en-US"/>
              <a:t>HTC Minstries, LLC</a:t>
            </a:r>
          </a:p>
        </p:txBody>
      </p:sp>
      <p:sp>
        <p:nvSpPr>
          <p:cNvPr id="7" name="Slide Number Placeholder 6">
            <a:extLst>
              <a:ext uri="{FF2B5EF4-FFF2-40B4-BE49-F238E27FC236}">
                <a16:creationId xmlns:a16="http://schemas.microsoft.com/office/drawing/2014/main" id="{8A8078D6-0EA0-684F-8693-E4C23343EC2F}"/>
              </a:ext>
            </a:extLst>
          </p:cNvPr>
          <p:cNvSpPr>
            <a:spLocks noGrp="1"/>
          </p:cNvSpPr>
          <p:nvPr>
            <p:ph type="sldNum" sz="quarter" idx="12"/>
          </p:nvPr>
        </p:nvSpPr>
        <p:spPr/>
        <p:txBody>
          <a:bodyPr/>
          <a:lstStyle/>
          <a:p>
            <a:fld id="{18BC3BFC-FF65-B84C-BE7C-4D35CF1A30BD}" type="slidenum">
              <a:rPr lang="en-US" smtClean="0"/>
              <a:t>‹#›</a:t>
            </a:fld>
            <a:endParaRPr lang="en-US"/>
          </a:p>
        </p:txBody>
      </p:sp>
    </p:spTree>
    <p:extLst>
      <p:ext uri="{BB962C8B-B14F-4D97-AF65-F5344CB8AC3E}">
        <p14:creationId xmlns:p14="http://schemas.microsoft.com/office/powerpoint/2010/main" val="148108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7044BD-A26B-B345-B69A-54710FCB28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39A7E3-F482-574C-800A-130EEE903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15B5A-E08F-FA43-BC7F-A20E5B457F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B8832-8636-E74C-982B-633708A6D643}" type="datetime1">
              <a:rPr lang="en-US" smtClean="0"/>
              <a:t>8/13/22</a:t>
            </a:fld>
            <a:endParaRPr lang="en-US"/>
          </a:p>
        </p:txBody>
      </p:sp>
      <p:sp>
        <p:nvSpPr>
          <p:cNvPr id="5" name="Footer Placeholder 4">
            <a:extLst>
              <a:ext uri="{FF2B5EF4-FFF2-40B4-BE49-F238E27FC236}">
                <a16:creationId xmlns:a16="http://schemas.microsoft.com/office/drawing/2014/main" id="{2304E5C8-BA99-8842-A1E6-B41B661B7C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HTC Minstries, LLC</a:t>
            </a:r>
          </a:p>
        </p:txBody>
      </p:sp>
      <p:sp>
        <p:nvSpPr>
          <p:cNvPr id="6" name="Slide Number Placeholder 5">
            <a:extLst>
              <a:ext uri="{FF2B5EF4-FFF2-40B4-BE49-F238E27FC236}">
                <a16:creationId xmlns:a16="http://schemas.microsoft.com/office/drawing/2014/main" id="{1064C37E-9A0E-1C42-8AA0-08D80105E2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C3BFC-FF65-B84C-BE7C-4D35CF1A30BD}" type="slidenum">
              <a:rPr lang="en-US" smtClean="0"/>
              <a:t>‹#›</a:t>
            </a:fld>
            <a:endParaRPr lang="en-US"/>
          </a:p>
        </p:txBody>
      </p:sp>
    </p:spTree>
    <p:extLst>
      <p:ext uri="{BB962C8B-B14F-4D97-AF65-F5344CB8AC3E}">
        <p14:creationId xmlns:p14="http://schemas.microsoft.com/office/powerpoint/2010/main" val="2003877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407A-6971-B149-B3A6-7D9565E4E044}"/>
              </a:ext>
            </a:extLst>
          </p:cNvPr>
          <p:cNvSpPr>
            <a:spLocks noGrp="1"/>
          </p:cNvSpPr>
          <p:nvPr>
            <p:ph type="ctrTitle"/>
          </p:nvPr>
        </p:nvSpPr>
        <p:spPr/>
        <p:txBody>
          <a:bodyPr/>
          <a:lstStyle/>
          <a:p>
            <a:r>
              <a:rPr lang="en-US" dirty="0"/>
              <a:t>Grief and Trauma Recovery Group Leadership</a:t>
            </a:r>
          </a:p>
        </p:txBody>
      </p:sp>
      <p:sp>
        <p:nvSpPr>
          <p:cNvPr id="3" name="Subtitle 2">
            <a:extLst>
              <a:ext uri="{FF2B5EF4-FFF2-40B4-BE49-F238E27FC236}">
                <a16:creationId xmlns:a16="http://schemas.microsoft.com/office/drawing/2014/main" id="{4D3738E3-CC65-354F-BC6B-11E644E76C45}"/>
              </a:ext>
            </a:extLst>
          </p:cNvPr>
          <p:cNvSpPr>
            <a:spLocks noGrp="1"/>
          </p:cNvSpPr>
          <p:nvPr>
            <p:ph type="subTitle" idx="1"/>
          </p:nvPr>
        </p:nvSpPr>
        <p:spPr/>
        <p:txBody>
          <a:bodyPr/>
          <a:lstStyle/>
          <a:p>
            <a:r>
              <a:rPr lang="en-US" dirty="0"/>
              <a:t>What in the world did I get myself into?</a:t>
            </a:r>
          </a:p>
          <a:p>
            <a:r>
              <a:rPr lang="en-US" dirty="0"/>
              <a:t>HTC Ministries, LLC</a:t>
            </a:r>
          </a:p>
          <a:p>
            <a:r>
              <a:rPr lang="en-US" dirty="0"/>
              <a:t>Pastor Ronald H Wean, M.Div., M.Ed., LPCC</a:t>
            </a:r>
          </a:p>
        </p:txBody>
      </p:sp>
      <p:sp>
        <p:nvSpPr>
          <p:cNvPr id="4" name="Footer Placeholder 3">
            <a:extLst>
              <a:ext uri="{FF2B5EF4-FFF2-40B4-BE49-F238E27FC236}">
                <a16:creationId xmlns:a16="http://schemas.microsoft.com/office/drawing/2014/main" id="{D8539889-6466-E84C-BF01-ECBCC41B1094}"/>
              </a:ext>
            </a:extLst>
          </p:cNvPr>
          <p:cNvSpPr>
            <a:spLocks noGrp="1"/>
          </p:cNvSpPr>
          <p:nvPr>
            <p:ph type="ftr" sz="quarter" idx="11"/>
          </p:nvPr>
        </p:nvSpPr>
        <p:spPr/>
        <p:txBody>
          <a:bodyPr/>
          <a:lstStyle/>
          <a:p>
            <a:r>
              <a:rPr lang="en-US" dirty="0"/>
              <a:t>HTC Ministries, LLC</a:t>
            </a:r>
          </a:p>
        </p:txBody>
      </p:sp>
      <p:sp>
        <p:nvSpPr>
          <p:cNvPr id="5" name="Slide Number Placeholder 4">
            <a:extLst>
              <a:ext uri="{FF2B5EF4-FFF2-40B4-BE49-F238E27FC236}">
                <a16:creationId xmlns:a16="http://schemas.microsoft.com/office/drawing/2014/main" id="{E962F1CC-BDFC-DC4F-B387-5026395A3709}"/>
              </a:ext>
            </a:extLst>
          </p:cNvPr>
          <p:cNvSpPr>
            <a:spLocks noGrp="1"/>
          </p:cNvSpPr>
          <p:nvPr>
            <p:ph type="sldNum" sz="quarter" idx="12"/>
          </p:nvPr>
        </p:nvSpPr>
        <p:spPr/>
        <p:txBody>
          <a:bodyPr/>
          <a:lstStyle/>
          <a:p>
            <a:fld id="{18BC3BFC-FF65-B84C-BE7C-4D35CF1A30BD}" type="slidenum">
              <a:rPr lang="en-US" smtClean="0"/>
              <a:t>1</a:t>
            </a:fld>
            <a:endParaRPr lang="en-US"/>
          </a:p>
        </p:txBody>
      </p:sp>
    </p:spTree>
    <p:extLst>
      <p:ext uri="{BB962C8B-B14F-4D97-AF65-F5344CB8AC3E}">
        <p14:creationId xmlns:p14="http://schemas.microsoft.com/office/powerpoint/2010/main" val="18217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5351B-F240-774E-B365-7557B7B7C8C3}"/>
              </a:ext>
            </a:extLst>
          </p:cNvPr>
          <p:cNvSpPr>
            <a:spLocks noGrp="1"/>
          </p:cNvSpPr>
          <p:nvPr>
            <p:ph type="title"/>
          </p:nvPr>
        </p:nvSpPr>
        <p:spPr>
          <a:xfrm>
            <a:off x="3176337" y="365126"/>
            <a:ext cx="3874168" cy="315911"/>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2E780BD1-ED7F-7B46-90BD-061B6A4EA402}"/>
              </a:ext>
            </a:extLst>
          </p:cNvPr>
          <p:cNvSpPr>
            <a:spLocks noGrp="1"/>
          </p:cNvSpPr>
          <p:nvPr>
            <p:ph idx="1"/>
          </p:nvPr>
        </p:nvSpPr>
        <p:spPr>
          <a:xfrm>
            <a:off x="0" y="914400"/>
            <a:ext cx="12192000" cy="5943599"/>
          </a:xfrm>
        </p:spPr>
        <p:txBody>
          <a:bodyPr/>
          <a:lstStyle/>
          <a:p>
            <a:pPr marL="0" indent="0">
              <a:buNone/>
            </a:pPr>
            <a:r>
              <a:rPr lang="en-US" dirty="0"/>
              <a:t>	</a:t>
            </a:r>
            <a:r>
              <a:rPr lang="en-US" b="1" dirty="0"/>
              <a:t>If you choose to be an OBSERVER, </a:t>
            </a:r>
            <a:r>
              <a:rPr lang="en-US" dirty="0"/>
              <a:t>you are:</a:t>
            </a:r>
          </a:p>
          <a:p>
            <a:pPr marL="0" indent="0">
              <a:buNone/>
            </a:pPr>
            <a:r>
              <a:rPr lang="en-US" dirty="0"/>
              <a:t>		1. Taking a step back to see the </a:t>
            </a:r>
            <a:r>
              <a:rPr lang="en-US" b="1" dirty="0"/>
              <a:t>Bigger Picture</a:t>
            </a:r>
          </a:p>
          <a:p>
            <a:pPr marL="0" indent="0">
              <a:buNone/>
            </a:pPr>
            <a:r>
              <a:rPr lang="en-US" dirty="0"/>
              <a:t>		2. Observing the </a:t>
            </a:r>
            <a:r>
              <a:rPr lang="en-US" b="1" dirty="0"/>
              <a:t>interactions</a:t>
            </a:r>
            <a:r>
              <a:rPr lang="en-US" dirty="0"/>
              <a:t> and the </a:t>
            </a:r>
            <a:r>
              <a:rPr lang="en-US" b="1" dirty="0"/>
              <a:t>body language </a:t>
            </a:r>
            <a:r>
              <a:rPr lang="en-US" dirty="0"/>
              <a:t>of the Speaker</a:t>
            </a:r>
          </a:p>
          <a:p>
            <a:pPr marL="0" indent="0">
              <a:buNone/>
            </a:pPr>
            <a:r>
              <a:rPr lang="en-US" dirty="0"/>
              <a:t>			 and the Listener</a:t>
            </a:r>
          </a:p>
          <a:p>
            <a:pPr marL="0" indent="0">
              <a:buNone/>
            </a:pPr>
            <a:r>
              <a:rPr lang="en-US" dirty="0"/>
              <a:t>		3.  Observing the Speaker, and </a:t>
            </a:r>
            <a:r>
              <a:rPr lang="en-US" b="1" dirty="0"/>
              <a:t>the impact the Speaker is having on</a:t>
            </a:r>
          </a:p>
          <a:p>
            <a:pPr marL="0" indent="0">
              <a:buNone/>
            </a:pPr>
            <a:r>
              <a:rPr lang="en-US" b="1" dirty="0"/>
              <a:t>			 the rest of the group participants</a:t>
            </a:r>
          </a:p>
          <a:p>
            <a:pPr marL="0" indent="0">
              <a:buNone/>
            </a:pPr>
            <a:r>
              <a:rPr lang="en-US" dirty="0"/>
              <a:t>		4.  Sharing those observations through using a pause of the speaker to</a:t>
            </a:r>
          </a:p>
          <a:p>
            <a:pPr marL="0" indent="0">
              <a:buNone/>
            </a:pPr>
            <a:r>
              <a:rPr lang="en-US" dirty="0"/>
              <a:t>			 say and ask the group, “I’ve noticed that what is being said is</a:t>
            </a:r>
          </a:p>
          <a:p>
            <a:pPr marL="0" indent="0">
              <a:buNone/>
            </a:pPr>
            <a:r>
              <a:rPr lang="en-US" dirty="0"/>
              <a:t>			 having an impact on some of you.  Is there anyone who will</a:t>
            </a:r>
          </a:p>
          <a:p>
            <a:pPr marL="0" indent="0">
              <a:buNone/>
            </a:pPr>
            <a:r>
              <a:rPr lang="en-US" dirty="0"/>
              <a:t> 			 share how this is impacting you?’” </a:t>
            </a:r>
          </a:p>
          <a:p>
            <a:pPr marL="0" indent="0">
              <a:buNone/>
            </a:pPr>
            <a:endParaRPr lang="en-US" dirty="0"/>
          </a:p>
        </p:txBody>
      </p:sp>
      <p:sp>
        <p:nvSpPr>
          <p:cNvPr id="4" name="Footer Placeholder 3">
            <a:extLst>
              <a:ext uri="{FF2B5EF4-FFF2-40B4-BE49-F238E27FC236}">
                <a16:creationId xmlns:a16="http://schemas.microsoft.com/office/drawing/2014/main" id="{7D73E94F-7D02-F349-A461-394D124EBC4F}"/>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79E6A6C5-4244-9848-83DE-CDA318B29BA4}"/>
              </a:ext>
            </a:extLst>
          </p:cNvPr>
          <p:cNvSpPr>
            <a:spLocks noGrp="1"/>
          </p:cNvSpPr>
          <p:nvPr>
            <p:ph type="sldNum" sz="quarter" idx="12"/>
          </p:nvPr>
        </p:nvSpPr>
        <p:spPr/>
        <p:txBody>
          <a:bodyPr/>
          <a:lstStyle/>
          <a:p>
            <a:fld id="{18BC3BFC-FF65-B84C-BE7C-4D35CF1A30BD}" type="slidenum">
              <a:rPr lang="en-US" smtClean="0"/>
              <a:t>10</a:t>
            </a:fld>
            <a:endParaRPr lang="en-US"/>
          </a:p>
        </p:txBody>
      </p:sp>
    </p:spTree>
    <p:extLst>
      <p:ext uri="{BB962C8B-B14F-4D97-AF65-F5344CB8AC3E}">
        <p14:creationId xmlns:p14="http://schemas.microsoft.com/office/powerpoint/2010/main" val="3062688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28215-A6D9-F841-8131-045E04CB9695}"/>
              </a:ext>
            </a:extLst>
          </p:cNvPr>
          <p:cNvSpPr>
            <a:spLocks noGrp="1"/>
          </p:cNvSpPr>
          <p:nvPr>
            <p:ph type="title"/>
          </p:nvPr>
        </p:nvSpPr>
        <p:spPr>
          <a:xfrm>
            <a:off x="3416968" y="365126"/>
            <a:ext cx="3814011" cy="304465"/>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53C0535A-29C7-7240-A637-75A3FF1ACA2E}"/>
              </a:ext>
            </a:extLst>
          </p:cNvPr>
          <p:cNvSpPr>
            <a:spLocks noGrp="1"/>
          </p:cNvSpPr>
          <p:nvPr>
            <p:ph idx="1"/>
          </p:nvPr>
        </p:nvSpPr>
        <p:spPr>
          <a:xfrm>
            <a:off x="1" y="806116"/>
            <a:ext cx="12192000" cy="6051884"/>
          </a:xfrm>
        </p:spPr>
        <p:txBody>
          <a:bodyPr>
            <a:normAutofit fontScale="92500" lnSpcReduction="10000"/>
          </a:bodyPr>
          <a:lstStyle/>
          <a:p>
            <a:pPr marL="0" indent="0">
              <a:buNone/>
            </a:pPr>
            <a:r>
              <a:rPr lang="en-US" dirty="0"/>
              <a:t>Groups of 3 Demonstration of Speaker-Listener-Observer</a:t>
            </a:r>
          </a:p>
          <a:p>
            <a:pPr marL="0" indent="0">
              <a:buNone/>
            </a:pPr>
            <a:r>
              <a:rPr lang="en-US" dirty="0"/>
              <a:t>	You will do 3 Rounds of Speaker-Listener- Observer where you rotate roles in</a:t>
            </a:r>
          </a:p>
          <a:p>
            <a:pPr marL="0" indent="0">
              <a:buNone/>
            </a:pPr>
            <a:r>
              <a:rPr lang="en-US" dirty="0"/>
              <a:t> 	within each round.  Divide yourselves into groups of 3.</a:t>
            </a:r>
          </a:p>
          <a:p>
            <a:pPr marL="0" indent="0">
              <a:buNone/>
            </a:pPr>
            <a:r>
              <a:rPr lang="en-US" dirty="0"/>
              <a:t>		1.  </a:t>
            </a:r>
            <a:r>
              <a:rPr lang="en-US" b="1" dirty="0"/>
              <a:t>Choose</a:t>
            </a:r>
            <a:r>
              <a:rPr lang="en-US" dirty="0"/>
              <a:t> what Role you wish to begin in the first round.  In </a:t>
            </a:r>
          </a:p>
          <a:p>
            <a:pPr marL="0" indent="0">
              <a:buNone/>
            </a:pPr>
            <a:r>
              <a:rPr lang="en-US" dirty="0"/>
              <a:t>		      </a:t>
            </a:r>
            <a:r>
              <a:rPr lang="en-US" b="1" dirty="0"/>
              <a:t>Round 1</a:t>
            </a:r>
            <a:r>
              <a:rPr lang="en-US" dirty="0"/>
              <a:t>, the speaker will take 3 minutes to </a:t>
            </a:r>
            <a:r>
              <a:rPr lang="en-US" b="1" dirty="0"/>
              <a:t>“tell a funny story about</a:t>
            </a:r>
          </a:p>
          <a:p>
            <a:pPr marL="0" indent="0">
              <a:buNone/>
            </a:pPr>
            <a:r>
              <a:rPr lang="en-US" b="1" dirty="0"/>
              <a:t>		      myself”</a:t>
            </a:r>
            <a:r>
              <a:rPr lang="en-US" dirty="0"/>
              <a:t> while the other 2 choose to be the listener or the</a:t>
            </a:r>
          </a:p>
          <a:p>
            <a:pPr marL="0" indent="0">
              <a:buNone/>
            </a:pPr>
            <a:r>
              <a:rPr lang="en-US" dirty="0"/>
              <a:t>		      observer.  After 3 minutes of speaking, take 5 minutes describe</a:t>
            </a:r>
          </a:p>
          <a:p>
            <a:pPr marL="0" indent="0">
              <a:buNone/>
            </a:pPr>
            <a:r>
              <a:rPr lang="en-US" dirty="0"/>
              <a:t>		      what it was like being the speaker, the listener, and the observer</a:t>
            </a:r>
          </a:p>
          <a:p>
            <a:pPr marL="0" indent="0">
              <a:buNone/>
            </a:pPr>
            <a:r>
              <a:rPr lang="en-US" dirty="0"/>
              <a:t>		2.  </a:t>
            </a:r>
            <a:r>
              <a:rPr lang="en-US" b="1" dirty="0"/>
              <a:t>Repeat</a:t>
            </a:r>
            <a:r>
              <a:rPr lang="en-US" dirty="0"/>
              <a:t> the process in </a:t>
            </a:r>
            <a:r>
              <a:rPr lang="en-US" b="1" dirty="0"/>
              <a:t>Round 2 </a:t>
            </a:r>
            <a:r>
              <a:rPr lang="en-US" dirty="0"/>
              <a:t>with the subject: “The best</a:t>
            </a:r>
          </a:p>
          <a:p>
            <a:pPr marL="0" indent="0">
              <a:buNone/>
            </a:pPr>
            <a:r>
              <a:rPr lang="en-US" dirty="0"/>
              <a:t>		     vacation I have taken,” and then again in </a:t>
            </a:r>
            <a:r>
              <a:rPr lang="en-US" b="1" dirty="0"/>
              <a:t>Round 3 </a:t>
            </a:r>
            <a:r>
              <a:rPr lang="en-US" dirty="0"/>
              <a:t>with the subject:</a:t>
            </a:r>
          </a:p>
          <a:p>
            <a:pPr marL="0" indent="0">
              <a:buNone/>
            </a:pPr>
            <a:r>
              <a:rPr lang="en-US" dirty="0"/>
              <a:t>		     ”Why I came to this workshop and what I want from it?”</a:t>
            </a:r>
          </a:p>
          <a:p>
            <a:pPr marL="0" indent="0">
              <a:buNone/>
            </a:pPr>
            <a:r>
              <a:rPr lang="en-US" dirty="0"/>
              <a:t>	</a:t>
            </a:r>
          </a:p>
          <a:p>
            <a:pPr marL="0" indent="0">
              <a:buNone/>
            </a:pPr>
            <a:r>
              <a:rPr lang="en-US" dirty="0"/>
              <a:t>	</a:t>
            </a:r>
          </a:p>
        </p:txBody>
      </p:sp>
      <p:sp>
        <p:nvSpPr>
          <p:cNvPr id="4" name="Footer Placeholder 3">
            <a:extLst>
              <a:ext uri="{FF2B5EF4-FFF2-40B4-BE49-F238E27FC236}">
                <a16:creationId xmlns:a16="http://schemas.microsoft.com/office/drawing/2014/main" id="{46F5D998-0D3E-2C4C-82E3-826135BE83AA}"/>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926CB01B-0518-B445-BD09-C69CD52EF6B7}"/>
              </a:ext>
            </a:extLst>
          </p:cNvPr>
          <p:cNvSpPr>
            <a:spLocks noGrp="1"/>
          </p:cNvSpPr>
          <p:nvPr>
            <p:ph type="sldNum" sz="quarter" idx="12"/>
          </p:nvPr>
        </p:nvSpPr>
        <p:spPr/>
        <p:txBody>
          <a:bodyPr/>
          <a:lstStyle/>
          <a:p>
            <a:fld id="{18BC3BFC-FF65-B84C-BE7C-4D35CF1A30BD}" type="slidenum">
              <a:rPr lang="en-US" smtClean="0"/>
              <a:t>11</a:t>
            </a:fld>
            <a:endParaRPr lang="en-US"/>
          </a:p>
        </p:txBody>
      </p:sp>
    </p:spTree>
    <p:extLst>
      <p:ext uri="{BB962C8B-B14F-4D97-AF65-F5344CB8AC3E}">
        <p14:creationId xmlns:p14="http://schemas.microsoft.com/office/powerpoint/2010/main" val="1077358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46B68-A8B8-CF42-A898-1564F752F71D}"/>
              </a:ext>
            </a:extLst>
          </p:cNvPr>
          <p:cNvSpPr>
            <a:spLocks noGrp="1"/>
          </p:cNvSpPr>
          <p:nvPr>
            <p:ph type="title"/>
          </p:nvPr>
        </p:nvSpPr>
        <p:spPr>
          <a:xfrm>
            <a:off x="3152274" y="365126"/>
            <a:ext cx="3814010" cy="315911"/>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33E3C93B-B858-3B49-8CF5-F2AFA9DF4418}"/>
              </a:ext>
            </a:extLst>
          </p:cNvPr>
          <p:cNvSpPr>
            <a:spLocks noGrp="1"/>
          </p:cNvSpPr>
          <p:nvPr>
            <p:ph idx="1"/>
          </p:nvPr>
        </p:nvSpPr>
        <p:spPr>
          <a:xfrm>
            <a:off x="0" y="866272"/>
            <a:ext cx="12192000" cy="5991727"/>
          </a:xfrm>
        </p:spPr>
        <p:txBody>
          <a:bodyPr>
            <a:normAutofit/>
          </a:bodyPr>
          <a:lstStyle/>
          <a:p>
            <a:pPr marL="0" indent="0">
              <a:buNone/>
            </a:pPr>
            <a:r>
              <a:rPr lang="en-US" dirty="0"/>
              <a:t>In order for Peace and Connection to happen, group leaders need to ”Structure for Success” by making the Group SAFE by setting limits and boundaries of acceptable Group Behavior.  The following are structural suggestions. Group Leaders are to:</a:t>
            </a:r>
          </a:p>
          <a:p>
            <a:pPr marL="0" indent="0">
              <a:buNone/>
            </a:pPr>
            <a:r>
              <a:rPr lang="en-US" dirty="0"/>
              <a:t>	1. First Set Limits and establish Boundaries by Calming Yourselves.</a:t>
            </a:r>
          </a:p>
          <a:p>
            <a:pPr marL="0" indent="0">
              <a:buNone/>
            </a:pPr>
            <a:r>
              <a:rPr lang="en-US" dirty="0"/>
              <a:t>	2. Establish the Reason for the Group: “To give people suffering a safe place</a:t>
            </a:r>
          </a:p>
          <a:p>
            <a:pPr marL="0" indent="0">
              <a:buNone/>
            </a:pPr>
            <a:r>
              <a:rPr lang="en-US" dirty="0"/>
              <a:t>	    to be heard by people who “get it.”</a:t>
            </a:r>
          </a:p>
          <a:p>
            <a:pPr marL="0" indent="0">
              <a:buNone/>
            </a:pPr>
            <a:r>
              <a:rPr lang="en-US" dirty="0"/>
              <a:t>	3. In order for there to be Group Safety, this group must remain anonymous.</a:t>
            </a:r>
          </a:p>
          <a:p>
            <a:pPr marL="0" indent="0">
              <a:buNone/>
            </a:pPr>
            <a:r>
              <a:rPr lang="en-US" dirty="0"/>
              <a:t>	4. Abusive Language, judgements, shaming, threats or intimidation are</a:t>
            </a:r>
          </a:p>
          <a:p>
            <a:pPr marL="0" indent="0">
              <a:buNone/>
            </a:pPr>
            <a:r>
              <a:rPr lang="en-US" dirty="0"/>
              <a:t> 	    prohibited.</a:t>
            </a:r>
          </a:p>
          <a:p>
            <a:pPr marL="0" indent="0">
              <a:buNone/>
            </a:pPr>
            <a:r>
              <a:rPr lang="en-US" dirty="0"/>
              <a:t>	5. Talking about others is Prohibited </a:t>
            </a:r>
          </a:p>
          <a:p>
            <a:pPr marL="0" indent="0">
              <a:buNone/>
            </a:pPr>
            <a:r>
              <a:rPr lang="en-US" dirty="0"/>
              <a:t>	</a:t>
            </a:r>
          </a:p>
          <a:p>
            <a:pPr marL="0" indent="0">
              <a:buNone/>
            </a:pPr>
            <a:r>
              <a:rPr lang="en-US" dirty="0"/>
              <a:t>	</a:t>
            </a:r>
          </a:p>
        </p:txBody>
      </p:sp>
      <p:sp>
        <p:nvSpPr>
          <p:cNvPr id="4" name="Footer Placeholder 3">
            <a:extLst>
              <a:ext uri="{FF2B5EF4-FFF2-40B4-BE49-F238E27FC236}">
                <a16:creationId xmlns:a16="http://schemas.microsoft.com/office/drawing/2014/main" id="{FD5C36CE-3ECC-0F4A-9649-A11763BEA4E1}"/>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805AA2EB-44DB-A24A-8C8C-34EF5B0A6826}"/>
              </a:ext>
            </a:extLst>
          </p:cNvPr>
          <p:cNvSpPr>
            <a:spLocks noGrp="1"/>
          </p:cNvSpPr>
          <p:nvPr>
            <p:ph type="sldNum" sz="quarter" idx="12"/>
          </p:nvPr>
        </p:nvSpPr>
        <p:spPr/>
        <p:txBody>
          <a:bodyPr/>
          <a:lstStyle/>
          <a:p>
            <a:fld id="{18BC3BFC-FF65-B84C-BE7C-4D35CF1A30BD}" type="slidenum">
              <a:rPr lang="en-US" smtClean="0"/>
              <a:t>12</a:t>
            </a:fld>
            <a:endParaRPr lang="en-US"/>
          </a:p>
        </p:txBody>
      </p:sp>
    </p:spTree>
    <p:extLst>
      <p:ext uri="{BB962C8B-B14F-4D97-AF65-F5344CB8AC3E}">
        <p14:creationId xmlns:p14="http://schemas.microsoft.com/office/powerpoint/2010/main" val="795017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7D99C-74C5-0B4F-A46C-E9940044D543}"/>
              </a:ext>
            </a:extLst>
          </p:cNvPr>
          <p:cNvSpPr>
            <a:spLocks noGrp="1"/>
          </p:cNvSpPr>
          <p:nvPr>
            <p:ph type="title"/>
          </p:nvPr>
        </p:nvSpPr>
        <p:spPr>
          <a:xfrm>
            <a:off x="3645568" y="136525"/>
            <a:ext cx="4138864" cy="544513"/>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7099CA65-69DB-9348-923A-C53E105E5542}"/>
              </a:ext>
            </a:extLst>
          </p:cNvPr>
          <p:cNvSpPr>
            <a:spLocks noGrp="1"/>
          </p:cNvSpPr>
          <p:nvPr>
            <p:ph idx="1"/>
          </p:nvPr>
        </p:nvSpPr>
        <p:spPr>
          <a:xfrm>
            <a:off x="0" y="681038"/>
            <a:ext cx="12192000" cy="6176962"/>
          </a:xfrm>
        </p:spPr>
        <p:txBody>
          <a:bodyPr/>
          <a:lstStyle/>
          <a:p>
            <a:pPr marL="0" indent="0">
              <a:buNone/>
            </a:pPr>
            <a:r>
              <a:rPr lang="en-US" dirty="0"/>
              <a:t>The Group Leader Needs to set the structure by additionally through the following directions:</a:t>
            </a:r>
          </a:p>
          <a:p>
            <a:pPr marL="0" indent="0">
              <a:buNone/>
            </a:pPr>
            <a:r>
              <a:rPr lang="en-US" dirty="0"/>
              <a:t>	1. Listen to others and notice what you are experiencing as they speak</a:t>
            </a:r>
          </a:p>
          <a:p>
            <a:pPr marL="0" indent="0">
              <a:buNone/>
            </a:pPr>
            <a:r>
              <a:rPr lang="en-US" dirty="0"/>
              <a:t>	2. When its your time to speak, take 2 slow deep breaths, relax the pelvic</a:t>
            </a:r>
          </a:p>
          <a:p>
            <a:pPr marL="0" indent="0">
              <a:buNone/>
            </a:pPr>
            <a:r>
              <a:rPr lang="en-US" dirty="0"/>
              <a:t> 	     region, and center the body into the present by lifting your feet 1 inch.</a:t>
            </a:r>
          </a:p>
          <a:p>
            <a:pPr marL="0" indent="0">
              <a:buNone/>
            </a:pPr>
            <a:r>
              <a:rPr lang="en-US" dirty="0"/>
              <a:t>	3.  Talk about your own experience, strength, and hope, describing what you</a:t>
            </a:r>
          </a:p>
          <a:p>
            <a:pPr marL="0" indent="0">
              <a:buNone/>
            </a:pPr>
            <a:r>
              <a:rPr lang="en-US" dirty="0"/>
              <a:t> 	     experienced in your traumatic loss, what was the worst part about it,</a:t>
            </a:r>
          </a:p>
          <a:p>
            <a:pPr marL="0" indent="0">
              <a:buNone/>
            </a:pPr>
            <a:r>
              <a:rPr lang="en-US" dirty="0"/>
              <a:t>	     what did you do to help yourself and who helped you do it, and what are</a:t>
            </a:r>
          </a:p>
          <a:p>
            <a:pPr marL="0" indent="0">
              <a:buNone/>
            </a:pPr>
            <a:r>
              <a:rPr lang="en-US" dirty="0"/>
              <a:t>	     you like now because of it?</a:t>
            </a:r>
          </a:p>
          <a:p>
            <a:pPr marL="0" indent="0">
              <a:buNone/>
            </a:pPr>
            <a:r>
              <a:rPr lang="en-US" dirty="0"/>
              <a:t>	4.  Talk about yourself using “I” statements, i.e., “I see,” “I feel,” ”I</a:t>
            </a:r>
          </a:p>
          <a:p>
            <a:pPr marL="0" indent="0">
              <a:buNone/>
            </a:pPr>
            <a:r>
              <a:rPr lang="en-US" dirty="0"/>
              <a:t>	     experienced” </a:t>
            </a:r>
          </a:p>
          <a:p>
            <a:pPr marL="0" indent="0">
              <a:buNone/>
            </a:pPr>
            <a:endParaRPr lang="en-US" dirty="0"/>
          </a:p>
        </p:txBody>
      </p:sp>
      <p:sp>
        <p:nvSpPr>
          <p:cNvPr id="4" name="Footer Placeholder 3">
            <a:extLst>
              <a:ext uri="{FF2B5EF4-FFF2-40B4-BE49-F238E27FC236}">
                <a16:creationId xmlns:a16="http://schemas.microsoft.com/office/drawing/2014/main" id="{C19A9808-C026-3542-B68C-FC7EB5586925}"/>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9CA06DED-174C-EB4E-ABBD-C4FD59C311B7}"/>
              </a:ext>
            </a:extLst>
          </p:cNvPr>
          <p:cNvSpPr>
            <a:spLocks noGrp="1"/>
          </p:cNvSpPr>
          <p:nvPr>
            <p:ph type="sldNum" sz="quarter" idx="12"/>
          </p:nvPr>
        </p:nvSpPr>
        <p:spPr/>
        <p:txBody>
          <a:bodyPr/>
          <a:lstStyle/>
          <a:p>
            <a:fld id="{18BC3BFC-FF65-B84C-BE7C-4D35CF1A30BD}" type="slidenum">
              <a:rPr lang="en-US" smtClean="0"/>
              <a:t>13</a:t>
            </a:fld>
            <a:endParaRPr lang="en-US"/>
          </a:p>
        </p:txBody>
      </p:sp>
    </p:spTree>
    <p:extLst>
      <p:ext uri="{BB962C8B-B14F-4D97-AF65-F5344CB8AC3E}">
        <p14:creationId xmlns:p14="http://schemas.microsoft.com/office/powerpoint/2010/main" val="4151159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D666-7572-8C49-B192-B579EE5F1303}"/>
              </a:ext>
            </a:extLst>
          </p:cNvPr>
          <p:cNvSpPr>
            <a:spLocks noGrp="1"/>
          </p:cNvSpPr>
          <p:nvPr>
            <p:ph type="title"/>
          </p:nvPr>
        </p:nvSpPr>
        <p:spPr>
          <a:xfrm>
            <a:off x="3200400" y="365125"/>
            <a:ext cx="3994484" cy="477085"/>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D48254D5-B4D7-D447-8B89-649A3182264B}"/>
              </a:ext>
            </a:extLst>
          </p:cNvPr>
          <p:cNvSpPr>
            <a:spLocks noGrp="1"/>
          </p:cNvSpPr>
          <p:nvPr>
            <p:ph idx="1"/>
          </p:nvPr>
        </p:nvSpPr>
        <p:spPr>
          <a:xfrm>
            <a:off x="108285" y="842210"/>
            <a:ext cx="11935326" cy="6015790"/>
          </a:xfrm>
        </p:spPr>
        <p:txBody>
          <a:bodyPr/>
          <a:lstStyle/>
          <a:p>
            <a:pPr marL="0" indent="0">
              <a:buNone/>
            </a:pPr>
            <a:r>
              <a:rPr lang="en-US" dirty="0"/>
              <a:t>The Group Leader setting the Structure for Success Continued:</a:t>
            </a:r>
          </a:p>
          <a:p>
            <a:pPr marL="0" indent="0">
              <a:buNone/>
            </a:pPr>
            <a:r>
              <a:rPr lang="en-US" dirty="0"/>
              <a:t>	5. Notice what is happening to your body as you speak.</a:t>
            </a:r>
          </a:p>
          <a:p>
            <a:pPr marL="0" indent="0">
              <a:buNone/>
            </a:pPr>
            <a:r>
              <a:rPr lang="en-US" dirty="0"/>
              <a:t>	6.  Keep breathing and encourage one another to breathe, relax the</a:t>
            </a:r>
          </a:p>
          <a:p>
            <a:pPr marL="0" indent="0">
              <a:buNone/>
            </a:pPr>
            <a:r>
              <a:rPr lang="en-US" dirty="0"/>
              <a:t>	     thoracic region, and find gravity in the room.</a:t>
            </a:r>
          </a:p>
          <a:p>
            <a:pPr marL="0" indent="0">
              <a:buNone/>
            </a:pPr>
            <a:r>
              <a:rPr lang="en-US" dirty="0"/>
              <a:t>	7.  Each speaker can take 3 to 5 minutes to share.</a:t>
            </a:r>
          </a:p>
          <a:p>
            <a:pPr marL="0" indent="0">
              <a:buNone/>
            </a:pPr>
            <a:r>
              <a:rPr lang="en-US" dirty="0"/>
              <a:t>	8.  Timely and appropriately Redirect from the individual to the Group’s</a:t>
            </a:r>
          </a:p>
          <a:p>
            <a:pPr marL="0" indent="0">
              <a:buNone/>
            </a:pPr>
            <a:r>
              <a:rPr lang="en-US" dirty="0"/>
              <a:t>	     Wisdom by asking, “Has anyone else ever had those thoughts, felt that</a:t>
            </a:r>
          </a:p>
          <a:p>
            <a:pPr marL="0" indent="0">
              <a:buNone/>
            </a:pPr>
            <a:r>
              <a:rPr lang="en-US" dirty="0"/>
              <a:t>	     way, done or experienced that?  What was it like?”</a:t>
            </a:r>
          </a:p>
          <a:p>
            <a:pPr marL="0" indent="0">
              <a:buNone/>
            </a:pPr>
            <a:r>
              <a:rPr lang="en-US" dirty="0"/>
              <a:t>Directing to the Group and Deferring to Group Wisdom is positive when:</a:t>
            </a:r>
          </a:p>
          <a:p>
            <a:pPr marL="0" indent="0">
              <a:buNone/>
            </a:pPr>
            <a:r>
              <a:rPr lang="en-US" dirty="0"/>
              <a:t>	1. A person has become overwhelmed with emotion</a:t>
            </a:r>
          </a:p>
          <a:p>
            <a:pPr marL="0" indent="0">
              <a:buNone/>
            </a:pPr>
            <a:r>
              <a:rPr lang="en-US" dirty="0"/>
              <a:t>	2. Gone past the 3-5 minute limit	 </a:t>
            </a:r>
          </a:p>
        </p:txBody>
      </p:sp>
      <p:sp>
        <p:nvSpPr>
          <p:cNvPr id="4" name="Footer Placeholder 3">
            <a:extLst>
              <a:ext uri="{FF2B5EF4-FFF2-40B4-BE49-F238E27FC236}">
                <a16:creationId xmlns:a16="http://schemas.microsoft.com/office/drawing/2014/main" id="{3D4C25C2-C9D2-EC42-99BA-6010B7B900DC}"/>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38CE43AC-4DD5-E748-90A6-109C5ABD0A1D}"/>
              </a:ext>
            </a:extLst>
          </p:cNvPr>
          <p:cNvSpPr>
            <a:spLocks noGrp="1"/>
          </p:cNvSpPr>
          <p:nvPr>
            <p:ph type="sldNum" sz="quarter" idx="12"/>
          </p:nvPr>
        </p:nvSpPr>
        <p:spPr/>
        <p:txBody>
          <a:bodyPr/>
          <a:lstStyle/>
          <a:p>
            <a:fld id="{18BC3BFC-FF65-B84C-BE7C-4D35CF1A30BD}" type="slidenum">
              <a:rPr lang="en-US" smtClean="0"/>
              <a:t>14</a:t>
            </a:fld>
            <a:endParaRPr lang="en-US"/>
          </a:p>
        </p:txBody>
      </p:sp>
    </p:spTree>
    <p:extLst>
      <p:ext uri="{BB962C8B-B14F-4D97-AF65-F5344CB8AC3E}">
        <p14:creationId xmlns:p14="http://schemas.microsoft.com/office/powerpoint/2010/main" val="215807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7139-9E07-414B-9542-C23D44984AE8}"/>
              </a:ext>
            </a:extLst>
          </p:cNvPr>
          <p:cNvSpPr>
            <a:spLocks noGrp="1"/>
          </p:cNvSpPr>
          <p:nvPr>
            <p:ph type="title"/>
          </p:nvPr>
        </p:nvSpPr>
        <p:spPr>
          <a:xfrm>
            <a:off x="2839452" y="365126"/>
            <a:ext cx="3814011" cy="549274"/>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CAE915B5-58BB-EE4C-B154-BB391344B015}"/>
              </a:ext>
            </a:extLst>
          </p:cNvPr>
          <p:cNvSpPr>
            <a:spLocks noGrp="1"/>
          </p:cNvSpPr>
          <p:nvPr>
            <p:ph idx="1"/>
          </p:nvPr>
        </p:nvSpPr>
        <p:spPr>
          <a:xfrm>
            <a:off x="0" y="1004092"/>
            <a:ext cx="12192000" cy="5853907"/>
          </a:xfrm>
        </p:spPr>
        <p:txBody>
          <a:bodyPr/>
          <a:lstStyle/>
          <a:p>
            <a:pPr marL="0" indent="0">
              <a:buNone/>
            </a:pPr>
            <a:r>
              <a:rPr lang="en-US" dirty="0"/>
              <a:t>Directing to the Group and Deferring to Group Wisdom is positive (continued)</a:t>
            </a:r>
          </a:p>
          <a:p>
            <a:pPr marL="0" indent="0">
              <a:buNone/>
            </a:pPr>
            <a:r>
              <a:rPr lang="en-US" dirty="0"/>
              <a:t>	3. When the speaker stops breathing, encouraging the group, “Let’s all help</a:t>
            </a:r>
          </a:p>
          <a:p>
            <a:pPr marL="0" indent="0">
              <a:buNone/>
            </a:pPr>
            <a:r>
              <a:rPr lang="en-US" dirty="0"/>
              <a:t>	     ____ to breathe through this tough time.”</a:t>
            </a:r>
          </a:p>
          <a:p>
            <a:pPr marL="0" indent="0">
              <a:buNone/>
            </a:pPr>
            <a:r>
              <a:rPr lang="en-US" dirty="0"/>
              <a:t>	4.  When the speaker appears to be overwhelmed by sharing sacred things</a:t>
            </a:r>
          </a:p>
          <a:p>
            <a:pPr marL="0" indent="0">
              <a:buNone/>
            </a:pPr>
            <a:r>
              <a:rPr lang="en-US" dirty="0"/>
              <a:t>	     by asking the group, “Was this brave to share this with us?” and “What</a:t>
            </a:r>
          </a:p>
          <a:p>
            <a:pPr marL="0" indent="0">
              <a:buNone/>
            </a:pPr>
            <a:r>
              <a:rPr lang="en-US" dirty="0"/>
              <a:t>	     have you done to get through this tough stuff?”</a:t>
            </a:r>
          </a:p>
          <a:p>
            <a:pPr marL="0" indent="0">
              <a:buNone/>
            </a:pPr>
            <a:r>
              <a:rPr lang="en-US" dirty="0"/>
              <a:t>There are a number of ways group leaders run groups that are safe, helpful, and successful in connecting the wounded by sharing their suffering.  The group leader encourages others to speak by using silence, and timely, making observations, asking questions, or even, asking, “What’s the silence all about?” especially when the silence is very long.  The good news is that the more you do group work, the better you become!  </a:t>
            </a:r>
          </a:p>
          <a:p>
            <a:pPr marL="0" indent="0">
              <a:buNone/>
            </a:pPr>
            <a:endParaRPr lang="en-US" dirty="0"/>
          </a:p>
        </p:txBody>
      </p:sp>
      <p:sp>
        <p:nvSpPr>
          <p:cNvPr id="4" name="Footer Placeholder 3">
            <a:extLst>
              <a:ext uri="{FF2B5EF4-FFF2-40B4-BE49-F238E27FC236}">
                <a16:creationId xmlns:a16="http://schemas.microsoft.com/office/drawing/2014/main" id="{B19B5A83-823F-A142-A373-6AFE0F23ACF2}"/>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360CC401-60E6-B64B-B950-75C076EDC3AD}"/>
              </a:ext>
            </a:extLst>
          </p:cNvPr>
          <p:cNvSpPr>
            <a:spLocks noGrp="1"/>
          </p:cNvSpPr>
          <p:nvPr>
            <p:ph type="sldNum" sz="quarter" idx="12"/>
          </p:nvPr>
        </p:nvSpPr>
        <p:spPr/>
        <p:txBody>
          <a:bodyPr/>
          <a:lstStyle/>
          <a:p>
            <a:fld id="{18BC3BFC-FF65-B84C-BE7C-4D35CF1A30BD}" type="slidenum">
              <a:rPr lang="en-US" smtClean="0"/>
              <a:t>15</a:t>
            </a:fld>
            <a:endParaRPr lang="en-US"/>
          </a:p>
        </p:txBody>
      </p:sp>
    </p:spTree>
    <p:extLst>
      <p:ext uri="{BB962C8B-B14F-4D97-AF65-F5344CB8AC3E}">
        <p14:creationId xmlns:p14="http://schemas.microsoft.com/office/powerpoint/2010/main" val="42072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C1EB8-76EF-BA44-A6FA-AEAB1B385B8D}"/>
              </a:ext>
            </a:extLst>
          </p:cNvPr>
          <p:cNvSpPr>
            <a:spLocks noGrp="1"/>
          </p:cNvSpPr>
          <p:nvPr>
            <p:ph type="title"/>
          </p:nvPr>
        </p:nvSpPr>
        <p:spPr>
          <a:xfrm>
            <a:off x="3176337" y="365126"/>
            <a:ext cx="4078706" cy="315911"/>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5EED5661-F87B-D14D-ADBE-5FE226A8F83B}"/>
              </a:ext>
            </a:extLst>
          </p:cNvPr>
          <p:cNvSpPr>
            <a:spLocks noGrp="1"/>
          </p:cNvSpPr>
          <p:nvPr>
            <p:ph idx="1"/>
          </p:nvPr>
        </p:nvSpPr>
        <p:spPr>
          <a:xfrm>
            <a:off x="132347" y="902368"/>
            <a:ext cx="11959390" cy="5955632"/>
          </a:xfrm>
        </p:spPr>
        <p:txBody>
          <a:bodyPr/>
          <a:lstStyle/>
          <a:p>
            <a:pPr marL="0" indent="0">
              <a:buNone/>
            </a:pPr>
            <a:r>
              <a:rPr lang="en-US" dirty="0"/>
              <a:t>The Trauma of Spousal Death is Traumatic Loss which causes:</a:t>
            </a:r>
          </a:p>
          <a:p>
            <a:pPr marL="0" indent="0">
              <a:buNone/>
            </a:pPr>
            <a:r>
              <a:rPr lang="en-US" dirty="0"/>
              <a:t>	1. “Splitting” of the Body, Mind, and Soul (Dissociation)</a:t>
            </a:r>
          </a:p>
          <a:p>
            <a:pPr marL="0" indent="0">
              <a:buNone/>
            </a:pPr>
            <a:r>
              <a:rPr lang="en-US" dirty="0"/>
              <a:t>	2.  Lack of Direction, Purpose, and Peace</a:t>
            </a:r>
          </a:p>
          <a:p>
            <a:pPr marL="0" indent="0">
              <a:buNone/>
            </a:pPr>
            <a:r>
              <a:rPr lang="en-US" dirty="0"/>
              <a:t>	3.  Feelings of Abandonment and Alienation</a:t>
            </a:r>
          </a:p>
          <a:p>
            <a:pPr marL="0" indent="0">
              <a:buNone/>
            </a:pPr>
            <a:r>
              <a:rPr lang="en-US" dirty="0"/>
              <a:t>	4.  Meaninglessness</a:t>
            </a:r>
          </a:p>
          <a:p>
            <a:pPr marL="0" indent="0">
              <a:buNone/>
            </a:pPr>
            <a:r>
              <a:rPr lang="en-US" dirty="0"/>
              <a:t>	5.  Profound Sense of Breath taking Powerlessness</a:t>
            </a:r>
          </a:p>
          <a:p>
            <a:pPr marL="0" indent="0">
              <a:buNone/>
            </a:pPr>
            <a:r>
              <a:rPr lang="en-US" dirty="0"/>
              <a:t>These experiences may manifest themselves in</a:t>
            </a:r>
          </a:p>
          <a:p>
            <a:pPr marL="0" indent="0">
              <a:buNone/>
            </a:pPr>
            <a:r>
              <a:rPr lang="en-US" dirty="0"/>
              <a:t>	1. Depression</a:t>
            </a:r>
          </a:p>
          <a:p>
            <a:pPr marL="0" indent="0">
              <a:buNone/>
            </a:pPr>
            <a:r>
              <a:rPr lang="en-US" dirty="0"/>
              <a:t>	2. Anxiety</a:t>
            </a:r>
          </a:p>
          <a:p>
            <a:pPr marL="0" indent="0">
              <a:buNone/>
            </a:pPr>
            <a:r>
              <a:rPr lang="en-US" dirty="0"/>
              <a:t>	3. Obsessive-Compulsive Disorders</a:t>
            </a:r>
          </a:p>
          <a:p>
            <a:pPr marL="0" indent="0">
              <a:buNone/>
            </a:pPr>
            <a:r>
              <a:rPr lang="en-US" dirty="0"/>
              <a:t>	4.  Stress Related Diseases/Maladies</a:t>
            </a:r>
          </a:p>
        </p:txBody>
      </p:sp>
      <p:sp>
        <p:nvSpPr>
          <p:cNvPr id="4" name="Footer Placeholder 3">
            <a:extLst>
              <a:ext uri="{FF2B5EF4-FFF2-40B4-BE49-F238E27FC236}">
                <a16:creationId xmlns:a16="http://schemas.microsoft.com/office/drawing/2014/main" id="{A302C448-7ACC-B04E-B198-B9C4FB0346EE}"/>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500EAC2D-6E6A-3743-87B5-CADDE57C91E3}"/>
              </a:ext>
            </a:extLst>
          </p:cNvPr>
          <p:cNvSpPr>
            <a:spLocks noGrp="1"/>
          </p:cNvSpPr>
          <p:nvPr>
            <p:ph type="sldNum" sz="quarter" idx="12"/>
          </p:nvPr>
        </p:nvSpPr>
        <p:spPr/>
        <p:txBody>
          <a:bodyPr/>
          <a:lstStyle/>
          <a:p>
            <a:fld id="{18BC3BFC-FF65-B84C-BE7C-4D35CF1A30BD}" type="slidenum">
              <a:rPr lang="en-US" smtClean="0"/>
              <a:t>2</a:t>
            </a:fld>
            <a:endParaRPr lang="en-US"/>
          </a:p>
        </p:txBody>
      </p:sp>
    </p:spTree>
    <p:extLst>
      <p:ext uri="{BB962C8B-B14F-4D97-AF65-F5344CB8AC3E}">
        <p14:creationId xmlns:p14="http://schemas.microsoft.com/office/powerpoint/2010/main" val="366145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AFDA6-ABF2-2245-AE03-ECBEC892F232}"/>
              </a:ext>
            </a:extLst>
          </p:cNvPr>
          <p:cNvSpPr>
            <a:spLocks noGrp="1"/>
          </p:cNvSpPr>
          <p:nvPr>
            <p:ph type="title"/>
          </p:nvPr>
        </p:nvSpPr>
        <p:spPr>
          <a:xfrm>
            <a:off x="3007894" y="365126"/>
            <a:ext cx="3814011" cy="404896"/>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13C8943F-7FA2-E84B-81D9-50F18B2DA6AB}"/>
              </a:ext>
            </a:extLst>
          </p:cNvPr>
          <p:cNvSpPr>
            <a:spLocks noGrp="1"/>
          </p:cNvSpPr>
          <p:nvPr>
            <p:ph idx="1"/>
          </p:nvPr>
        </p:nvSpPr>
        <p:spPr>
          <a:xfrm>
            <a:off x="0" y="962526"/>
            <a:ext cx="12103768" cy="5895474"/>
          </a:xfrm>
        </p:spPr>
        <p:txBody>
          <a:bodyPr/>
          <a:lstStyle/>
          <a:p>
            <a:pPr marL="0" indent="0">
              <a:buNone/>
            </a:pPr>
            <a:r>
              <a:rPr lang="en-US" dirty="0"/>
              <a:t>How does being in a Group benefit those recovering from Traumatic Loss?</a:t>
            </a:r>
          </a:p>
          <a:p>
            <a:pPr marL="0" indent="0">
              <a:buNone/>
            </a:pPr>
            <a:r>
              <a:rPr lang="en-US" dirty="0"/>
              <a:t>	The Healing Power of being Connected to others who have a shared</a:t>
            </a:r>
          </a:p>
          <a:p>
            <a:pPr marL="0" indent="0">
              <a:buNone/>
            </a:pPr>
            <a:r>
              <a:rPr lang="en-US" dirty="0"/>
              <a:t> 		experience of Traumatic Loss is expressed in the following ways:</a:t>
            </a:r>
          </a:p>
          <a:p>
            <a:pPr marL="0" indent="0">
              <a:buNone/>
            </a:pPr>
            <a:r>
              <a:rPr lang="en-US" dirty="0"/>
              <a:t>	1. I am not alone or unique because others “get me.”</a:t>
            </a:r>
          </a:p>
          <a:p>
            <a:pPr marL="0" indent="0">
              <a:buNone/>
            </a:pPr>
            <a:r>
              <a:rPr lang="en-US" dirty="0"/>
              <a:t>	2. I feel a fellowship/kinship with those who have suffered as I do, and who</a:t>
            </a:r>
          </a:p>
          <a:p>
            <a:pPr marL="0" indent="0">
              <a:buNone/>
            </a:pPr>
            <a:r>
              <a:rPr lang="en-US" dirty="0"/>
              <a:t> 	    desire to live full lives even after the Traumatic Loss.</a:t>
            </a:r>
          </a:p>
          <a:p>
            <a:pPr marL="0" indent="0">
              <a:buNone/>
            </a:pPr>
            <a:r>
              <a:rPr lang="en-US" dirty="0"/>
              <a:t>	3. When others share their experience, I am assured that I am not alone,</a:t>
            </a:r>
          </a:p>
          <a:p>
            <a:pPr marL="0" indent="0">
              <a:buNone/>
            </a:pPr>
            <a:r>
              <a:rPr lang="en-US" dirty="0"/>
              <a:t> 	    </a:t>
            </a:r>
            <a:r>
              <a:rPr lang="en-US" dirty="0" err="1"/>
              <a:t>nutz</a:t>
            </a:r>
            <a:r>
              <a:rPr lang="en-US" dirty="0"/>
              <a:t>, bad, weak, or stupid.</a:t>
            </a:r>
          </a:p>
          <a:p>
            <a:pPr marL="0" indent="0">
              <a:buNone/>
            </a:pPr>
            <a:r>
              <a:rPr lang="en-US" dirty="0"/>
              <a:t>	4.  I have hope by seeing that others can make choices, can choose to be</a:t>
            </a:r>
          </a:p>
          <a:p>
            <a:pPr marL="0" indent="0">
              <a:buNone/>
            </a:pPr>
            <a:r>
              <a:rPr lang="en-US" dirty="0"/>
              <a:t> 	     healthy, and choose how and when to breathe so that I’m not in bondage</a:t>
            </a:r>
          </a:p>
          <a:p>
            <a:pPr marL="0" indent="0">
              <a:buNone/>
            </a:pPr>
            <a:r>
              <a:rPr lang="en-US" dirty="0"/>
              <a:t> 	     to Loss</a:t>
            </a:r>
          </a:p>
        </p:txBody>
      </p:sp>
      <p:sp>
        <p:nvSpPr>
          <p:cNvPr id="4" name="Footer Placeholder 3">
            <a:extLst>
              <a:ext uri="{FF2B5EF4-FFF2-40B4-BE49-F238E27FC236}">
                <a16:creationId xmlns:a16="http://schemas.microsoft.com/office/drawing/2014/main" id="{E40BC513-CD1B-2A43-9BB3-0D18DE53AA9E}"/>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753C5F73-8A5C-4246-856C-C1F64BDBD21A}"/>
              </a:ext>
            </a:extLst>
          </p:cNvPr>
          <p:cNvSpPr>
            <a:spLocks noGrp="1"/>
          </p:cNvSpPr>
          <p:nvPr>
            <p:ph type="sldNum" sz="quarter" idx="12"/>
          </p:nvPr>
        </p:nvSpPr>
        <p:spPr/>
        <p:txBody>
          <a:bodyPr/>
          <a:lstStyle/>
          <a:p>
            <a:fld id="{18BC3BFC-FF65-B84C-BE7C-4D35CF1A30BD}" type="slidenum">
              <a:rPr lang="en-US" smtClean="0"/>
              <a:t>3</a:t>
            </a:fld>
            <a:endParaRPr lang="en-US"/>
          </a:p>
        </p:txBody>
      </p:sp>
    </p:spTree>
    <p:extLst>
      <p:ext uri="{BB962C8B-B14F-4D97-AF65-F5344CB8AC3E}">
        <p14:creationId xmlns:p14="http://schemas.microsoft.com/office/powerpoint/2010/main" val="250406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80E4D-B18F-234E-B04F-55BC215C1843}"/>
              </a:ext>
            </a:extLst>
          </p:cNvPr>
          <p:cNvSpPr>
            <a:spLocks noGrp="1"/>
          </p:cNvSpPr>
          <p:nvPr>
            <p:ph type="title"/>
          </p:nvPr>
        </p:nvSpPr>
        <p:spPr>
          <a:xfrm>
            <a:off x="3164305" y="365126"/>
            <a:ext cx="3814012" cy="428958"/>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32B04BB2-3F70-CD4A-9129-5A1ECFB35BFB}"/>
              </a:ext>
            </a:extLst>
          </p:cNvPr>
          <p:cNvSpPr>
            <a:spLocks noGrp="1"/>
          </p:cNvSpPr>
          <p:nvPr>
            <p:ph idx="1"/>
          </p:nvPr>
        </p:nvSpPr>
        <p:spPr>
          <a:xfrm>
            <a:off x="0" y="794084"/>
            <a:ext cx="12191999" cy="6063916"/>
          </a:xfrm>
        </p:spPr>
        <p:txBody>
          <a:bodyPr/>
          <a:lstStyle/>
          <a:p>
            <a:pPr marL="0" indent="0">
              <a:buNone/>
            </a:pPr>
            <a:r>
              <a:rPr lang="en-US" dirty="0"/>
              <a:t>By making a Choice to Attend a Grief/Trauma Work Group, I am making a choice:</a:t>
            </a:r>
          </a:p>
          <a:p>
            <a:pPr marL="0" indent="0">
              <a:buNone/>
            </a:pPr>
            <a:endParaRPr lang="en-US" dirty="0"/>
          </a:p>
          <a:p>
            <a:pPr marL="0" indent="0">
              <a:buNone/>
            </a:pPr>
            <a:r>
              <a:rPr lang="en-US" dirty="0"/>
              <a:t>	1. To Step Back from the Profound Breathtaking Powerlessness</a:t>
            </a:r>
          </a:p>
          <a:p>
            <a:pPr marL="0" indent="0">
              <a:buNone/>
            </a:pPr>
            <a:r>
              <a:rPr lang="en-US" dirty="0"/>
              <a:t>	2. To discover possible ways to create a New Life</a:t>
            </a:r>
          </a:p>
          <a:p>
            <a:pPr marL="0" indent="0">
              <a:buNone/>
            </a:pPr>
            <a:r>
              <a:rPr lang="en-US" dirty="0"/>
              <a:t>	3. To Identify a new direction in life</a:t>
            </a:r>
          </a:p>
          <a:p>
            <a:pPr marL="0" indent="0">
              <a:buNone/>
            </a:pPr>
            <a:r>
              <a:rPr lang="en-US" dirty="0"/>
              <a:t>	4. To Discover New Meaning in life</a:t>
            </a:r>
          </a:p>
          <a:p>
            <a:pPr marL="0" indent="0">
              <a:buNone/>
            </a:pPr>
            <a:r>
              <a:rPr lang="en-US" dirty="0"/>
              <a:t>	5. To develop a Healing Protocol so that when I’m triggered, I disrupt my</a:t>
            </a:r>
          </a:p>
          <a:p>
            <a:pPr marL="0" indent="0">
              <a:buNone/>
            </a:pPr>
            <a:r>
              <a:rPr lang="en-US" dirty="0"/>
              <a:t> 	     reactivity so that I can see Ground Zero, but not be in it, and so, learn</a:t>
            </a:r>
          </a:p>
          <a:p>
            <a:pPr marL="0" indent="0">
              <a:buNone/>
            </a:pPr>
            <a:r>
              <a:rPr lang="en-US" dirty="0"/>
              <a:t>	     from it.</a:t>
            </a:r>
          </a:p>
          <a:p>
            <a:pPr marL="0" indent="0">
              <a:buNone/>
            </a:pPr>
            <a:r>
              <a:rPr lang="en-US" dirty="0"/>
              <a:t>	6.  To develop a Suitable Action Plan of Recovery to implement my own</a:t>
            </a:r>
          </a:p>
          <a:p>
            <a:pPr marL="0" indent="0">
              <a:buNone/>
            </a:pPr>
            <a:r>
              <a:rPr lang="en-US" dirty="0"/>
              <a:t> 	     choices.</a:t>
            </a:r>
          </a:p>
        </p:txBody>
      </p:sp>
      <p:sp>
        <p:nvSpPr>
          <p:cNvPr id="4" name="Footer Placeholder 3">
            <a:extLst>
              <a:ext uri="{FF2B5EF4-FFF2-40B4-BE49-F238E27FC236}">
                <a16:creationId xmlns:a16="http://schemas.microsoft.com/office/drawing/2014/main" id="{3FA13ED5-6E4B-4345-A8CC-36E251C43976}"/>
              </a:ext>
            </a:extLst>
          </p:cNvPr>
          <p:cNvSpPr>
            <a:spLocks noGrp="1"/>
          </p:cNvSpPr>
          <p:nvPr>
            <p:ph type="ftr" sz="quarter" idx="11"/>
          </p:nvPr>
        </p:nvSpPr>
        <p:spPr/>
        <p:txBody>
          <a:bodyPr/>
          <a:lstStyle/>
          <a:p>
            <a:r>
              <a:rPr lang="en-US"/>
              <a:t>HTC Minstries, LLC</a:t>
            </a:r>
          </a:p>
        </p:txBody>
      </p:sp>
      <p:sp>
        <p:nvSpPr>
          <p:cNvPr id="5" name="Slide Number Placeholder 4">
            <a:extLst>
              <a:ext uri="{FF2B5EF4-FFF2-40B4-BE49-F238E27FC236}">
                <a16:creationId xmlns:a16="http://schemas.microsoft.com/office/drawing/2014/main" id="{108F188B-7F0B-9644-9C53-E2E96E701CB3}"/>
              </a:ext>
            </a:extLst>
          </p:cNvPr>
          <p:cNvSpPr>
            <a:spLocks noGrp="1"/>
          </p:cNvSpPr>
          <p:nvPr>
            <p:ph type="sldNum" sz="quarter" idx="12"/>
          </p:nvPr>
        </p:nvSpPr>
        <p:spPr/>
        <p:txBody>
          <a:bodyPr/>
          <a:lstStyle/>
          <a:p>
            <a:fld id="{18BC3BFC-FF65-B84C-BE7C-4D35CF1A30BD}" type="slidenum">
              <a:rPr lang="en-US" smtClean="0"/>
              <a:t>4</a:t>
            </a:fld>
            <a:endParaRPr lang="en-US"/>
          </a:p>
        </p:txBody>
      </p:sp>
    </p:spTree>
    <p:extLst>
      <p:ext uri="{BB962C8B-B14F-4D97-AF65-F5344CB8AC3E}">
        <p14:creationId xmlns:p14="http://schemas.microsoft.com/office/powerpoint/2010/main" val="3874690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A1C0E-7716-A741-BC48-0BCEE6DA6045}"/>
              </a:ext>
            </a:extLst>
          </p:cNvPr>
          <p:cNvSpPr>
            <a:spLocks noGrp="1"/>
          </p:cNvSpPr>
          <p:nvPr>
            <p:ph type="title"/>
          </p:nvPr>
        </p:nvSpPr>
        <p:spPr>
          <a:xfrm>
            <a:off x="1514474" y="365126"/>
            <a:ext cx="8472489" cy="420687"/>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10B5593D-A90F-3D4F-97EA-2C498470569E}"/>
              </a:ext>
            </a:extLst>
          </p:cNvPr>
          <p:cNvSpPr>
            <a:spLocks noGrp="1"/>
          </p:cNvSpPr>
          <p:nvPr>
            <p:ph idx="1"/>
          </p:nvPr>
        </p:nvSpPr>
        <p:spPr>
          <a:xfrm>
            <a:off x="120315" y="878305"/>
            <a:ext cx="11971421" cy="5979695"/>
          </a:xfrm>
        </p:spPr>
        <p:txBody>
          <a:bodyPr>
            <a:normAutofit/>
          </a:bodyPr>
          <a:lstStyle/>
          <a:p>
            <a:pPr marL="0" indent="0">
              <a:buNone/>
            </a:pPr>
            <a:r>
              <a:rPr lang="en-US" dirty="0"/>
              <a:t> </a:t>
            </a:r>
          </a:p>
          <a:p>
            <a:pPr marL="0" indent="0">
              <a:buNone/>
            </a:pPr>
            <a:r>
              <a:rPr lang="en-US" dirty="0"/>
              <a:t>Spousal Death is </a:t>
            </a:r>
            <a:r>
              <a:rPr lang="en-US" b="1" dirty="0"/>
              <a:t>BREATHTAKING POWERLESSNESS</a:t>
            </a:r>
          </a:p>
          <a:p>
            <a:pPr marL="0" indent="0">
              <a:buNone/>
            </a:pPr>
            <a:endParaRPr lang="en-US" dirty="0"/>
          </a:p>
          <a:p>
            <a:pPr marL="0" indent="0">
              <a:buNone/>
            </a:pPr>
            <a:r>
              <a:rPr lang="en-US" dirty="0"/>
              <a:t>	1. </a:t>
            </a:r>
            <a:r>
              <a:rPr lang="en-US" b="1" dirty="0"/>
              <a:t>Powerlessness</a:t>
            </a:r>
            <a:r>
              <a:rPr lang="en-US" dirty="0"/>
              <a:t> Comes from a “</a:t>
            </a:r>
            <a:r>
              <a:rPr lang="en-US" b="1" dirty="0"/>
              <a:t>Brain Log Jam</a:t>
            </a:r>
            <a:r>
              <a:rPr lang="en-US" dirty="0"/>
              <a:t>”</a:t>
            </a:r>
          </a:p>
          <a:p>
            <a:pPr marL="0" indent="0">
              <a:buNone/>
            </a:pPr>
            <a:r>
              <a:rPr lang="en-US" dirty="0"/>
              <a:t>	2. The </a:t>
            </a:r>
            <a:r>
              <a:rPr lang="en-US" b="1" dirty="0"/>
              <a:t>Log Jam </a:t>
            </a:r>
            <a:r>
              <a:rPr lang="en-US" dirty="0"/>
              <a:t>shifts brain activity from ”Thinking Brain” to</a:t>
            </a:r>
          </a:p>
          <a:p>
            <a:pPr marL="0" indent="0">
              <a:buNone/>
            </a:pPr>
            <a:r>
              <a:rPr lang="en-US" dirty="0"/>
              <a:t>	       “Survivalist Reacting Brain”</a:t>
            </a:r>
          </a:p>
          <a:p>
            <a:pPr marL="0" indent="0">
              <a:buNone/>
            </a:pPr>
            <a:r>
              <a:rPr lang="en-US" dirty="0"/>
              <a:t>	3.  Brain Chemistry is PEACE and CONNECTION Sensitive.</a:t>
            </a:r>
          </a:p>
          <a:p>
            <a:pPr marL="0" indent="0">
              <a:buNone/>
            </a:pPr>
            <a:r>
              <a:rPr lang="en-US" dirty="0"/>
              <a:t>	3. God’s Wiring shifts from “</a:t>
            </a:r>
            <a:r>
              <a:rPr lang="en-US" b="1" dirty="0"/>
              <a:t>JOY, PEACE, CLOSENESS</a:t>
            </a:r>
            <a:r>
              <a:rPr lang="en-US" dirty="0"/>
              <a:t>” to</a:t>
            </a:r>
          </a:p>
          <a:p>
            <a:pPr marL="0" indent="0">
              <a:buNone/>
            </a:pPr>
            <a:r>
              <a:rPr lang="en-US" dirty="0"/>
              <a:t>	        “</a:t>
            </a:r>
            <a:r>
              <a:rPr lang="en-US" b="1" dirty="0"/>
              <a:t>FIGHT, FLIGHT, FREEZE</a:t>
            </a:r>
            <a:r>
              <a:rPr lang="en-US" dirty="0"/>
              <a:t>” when there is no Peace or Connection.</a:t>
            </a:r>
          </a:p>
          <a:p>
            <a:pPr marL="0" indent="0">
              <a:buNone/>
            </a:pPr>
            <a:r>
              <a:rPr lang="en-US" dirty="0"/>
              <a:t>				(Demonstration) </a:t>
            </a:r>
          </a:p>
          <a:p>
            <a:pPr marL="0" indent="0">
              <a:buNone/>
            </a:pPr>
            <a:r>
              <a:rPr lang="en-US" dirty="0"/>
              <a:t>	        </a:t>
            </a:r>
          </a:p>
        </p:txBody>
      </p:sp>
      <p:sp>
        <p:nvSpPr>
          <p:cNvPr id="4" name="Footer Placeholder 3">
            <a:extLst>
              <a:ext uri="{FF2B5EF4-FFF2-40B4-BE49-F238E27FC236}">
                <a16:creationId xmlns:a16="http://schemas.microsoft.com/office/drawing/2014/main" id="{B192E71F-9803-A24E-A1EB-4AA956474DB6}"/>
              </a:ext>
            </a:extLst>
          </p:cNvPr>
          <p:cNvSpPr>
            <a:spLocks noGrp="1"/>
          </p:cNvSpPr>
          <p:nvPr>
            <p:ph type="ftr" sz="quarter" idx="11"/>
          </p:nvPr>
        </p:nvSpPr>
        <p:spPr/>
        <p:txBody>
          <a:bodyPr/>
          <a:lstStyle/>
          <a:p>
            <a:r>
              <a:rPr lang="en-US" dirty="0"/>
              <a:t>HTC Ministries, LLC</a:t>
            </a:r>
          </a:p>
        </p:txBody>
      </p:sp>
      <p:sp>
        <p:nvSpPr>
          <p:cNvPr id="5" name="Slide Number Placeholder 4">
            <a:extLst>
              <a:ext uri="{FF2B5EF4-FFF2-40B4-BE49-F238E27FC236}">
                <a16:creationId xmlns:a16="http://schemas.microsoft.com/office/drawing/2014/main" id="{3D4BDBFB-C470-7646-B618-0A60E7DB497A}"/>
              </a:ext>
            </a:extLst>
          </p:cNvPr>
          <p:cNvSpPr>
            <a:spLocks noGrp="1"/>
          </p:cNvSpPr>
          <p:nvPr>
            <p:ph type="sldNum" sz="quarter" idx="12"/>
          </p:nvPr>
        </p:nvSpPr>
        <p:spPr/>
        <p:txBody>
          <a:bodyPr/>
          <a:lstStyle/>
          <a:p>
            <a:fld id="{18BC3BFC-FF65-B84C-BE7C-4D35CF1A30BD}" type="slidenum">
              <a:rPr lang="en-US" smtClean="0"/>
              <a:t>5</a:t>
            </a:fld>
            <a:endParaRPr lang="en-US"/>
          </a:p>
        </p:txBody>
      </p:sp>
    </p:spTree>
    <p:extLst>
      <p:ext uri="{BB962C8B-B14F-4D97-AF65-F5344CB8AC3E}">
        <p14:creationId xmlns:p14="http://schemas.microsoft.com/office/powerpoint/2010/main" val="424308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D1747-E019-FE42-94D5-A2C3F222505E}"/>
              </a:ext>
            </a:extLst>
          </p:cNvPr>
          <p:cNvSpPr>
            <a:spLocks noGrp="1"/>
          </p:cNvSpPr>
          <p:nvPr>
            <p:ph type="title"/>
          </p:nvPr>
        </p:nvSpPr>
        <p:spPr>
          <a:xfrm>
            <a:off x="1905000" y="365125"/>
            <a:ext cx="8483600" cy="434975"/>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B2EB63AD-4F4D-904A-AB51-E628FA83E838}"/>
              </a:ext>
            </a:extLst>
          </p:cNvPr>
          <p:cNvSpPr>
            <a:spLocks noGrp="1"/>
          </p:cNvSpPr>
          <p:nvPr>
            <p:ph idx="1"/>
          </p:nvPr>
        </p:nvSpPr>
        <p:spPr>
          <a:xfrm>
            <a:off x="240631" y="1825624"/>
            <a:ext cx="11706727" cy="5032376"/>
          </a:xfrm>
        </p:spPr>
        <p:txBody>
          <a:bodyPr>
            <a:normAutofit/>
          </a:bodyPr>
          <a:lstStyle/>
          <a:p>
            <a:pPr marL="0" indent="0">
              <a:buNone/>
            </a:pPr>
            <a:r>
              <a:rPr lang="en-US" dirty="0"/>
              <a:t>What </a:t>
            </a:r>
            <a:r>
              <a:rPr lang="en-US" b="1" dirty="0"/>
              <a:t>challenges</a:t>
            </a:r>
            <a:r>
              <a:rPr lang="en-US" dirty="0"/>
              <a:t> do you personally face in a room full of people suffering from</a:t>
            </a:r>
          </a:p>
          <a:p>
            <a:pPr marL="0" indent="0">
              <a:buNone/>
            </a:pPr>
            <a:r>
              <a:rPr lang="en-US" dirty="0"/>
              <a:t>	 BREATHTAKING POWERLESS?</a:t>
            </a:r>
          </a:p>
          <a:p>
            <a:pPr marL="0" indent="0">
              <a:buNone/>
            </a:pPr>
            <a:r>
              <a:rPr lang="en-US" dirty="0"/>
              <a:t>	1. The</a:t>
            </a:r>
            <a:r>
              <a:rPr lang="en-US" b="1" dirty="0"/>
              <a:t> tendency </a:t>
            </a:r>
            <a:r>
              <a:rPr lang="en-US" dirty="0"/>
              <a:t>is to become powerless with them and become:</a:t>
            </a:r>
          </a:p>
          <a:p>
            <a:pPr marL="0" indent="0">
              <a:buNone/>
            </a:pPr>
            <a:r>
              <a:rPr lang="en-US" dirty="0"/>
              <a:t>		A.  A </a:t>
            </a:r>
            <a:r>
              <a:rPr lang="en-US" b="1" dirty="0"/>
              <a:t>Spectator</a:t>
            </a:r>
            <a:r>
              <a:rPr lang="en-US" dirty="0"/>
              <a:t> where you observe from a distance</a:t>
            </a:r>
          </a:p>
          <a:p>
            <a:pPr marL="0" indent="0">
              <a:buNone/>
            </a:pPr>
            <a:r>
              <a:rPr lang="en-US" dirty="0"/>
              <a:t>		B.  A </a:t>
            </a:r>
            <a:r>
              <a:rPr lang="en-US" b="1" dirty="0"/>
              <a:t>Fixer/Rescuer </a:t>
            </a:r>
            <a:r>
              <a:rPr lang="en-US" dirty="0"/>
              <a:t>of Feelings</a:t>
            </a:r>
          </a:p>
          <a:p>
            <a:pPr marL="0" indent="0">
              <a:buNone/>
            </a:pPr>
            <a:r>
              <a:rPr lang="en-US" dirty="0"/>
              <a:t>		C.  A </a:t>
            </a:r>
            <a:r>
              <a:rPr lang="en-US" b="1" dirty="0"/>
              <a:t>Distractor</a:t>
            </a:r>
            <a:r>
              <a:rPr lang="en-US" dirty="0"/>
              <a:t> who changes the subject</a:t>
            </a:r>
          </a:p>
          <a:p>
            <a:pPr marL="0" indent="0">
              <a:buNone/>
            </a:pPr>
            <a:r>
              <a:rPr lang="en-US" dirty="0"/>
              <a:t>		D.  An </a:t>
            </a:r>
            <a:r>
              <a:rPr lang="en-US" b="1" dirty="0"/>
              <a:t>“Elvis” </a:t>
            </a:r>
            <a:r>
              <a:rPr lang="en-US" dirty="0"/>
              <a:t>– who “just left the building”</a:t>
            </a:r>
          </a:p>
          <a:p>
            <a:pPr marL="0" indent="0">
              <a:buNone/>
            </a:pPr>
            <a:r>
              <a:rPr lang="en-US" dirty="0"/>
              <a:t>		E.   Join them </a:t>
            </a:r>
            <a:r>
              <a:rPr lang="en-US" dirty="0" err="1"/>
              <a:t>in“</a:t>
            </a:r>
            <a:r>
              <a:rPr lang="en-US" b="1" dirty="0" err="1"/>
              <a:t>Unbridled</a:t>
            </a:r>
            <a:r>
              <a:rPr lang="en-US" b="1" dirty="0"/>
              <a:t> Resonance</a:t>
            </a:r>
            <a:r>
              <a:rPr lang="en-US" dirty="0"/>
              <a:t>” of Powerlessness	</a:t>
            </a:r>
          </a:p>
        </p:txBody>
      </p:sp>
      <p:sp>
        <p:nvSpPr>
          <p:cNvPr id="4" name="Footer Placeholder 3">
            <a:extLst>
              <a:ext uri="{FF2B5EF4-FFF2-40B4-BE49-F238E27FC236}">
                <a16:creationId xmlns:a16="http://schemas.microsoft.com/office/drawing/2014/main" id="{7C9F6EF6-C837-FD4C-B5B3-6350D74F613E}"/>
              </a:ext>
            </a:extLst>
          </p:cNvPr>
          <p:cNvSpPr>
            <a:spLocks noGrp="1"/>
          </p:cNvSpPr>
          <p:nvPr>
            <p:ph type="ftr" sz="quarter" idx="11"/>
          </p:nvPr>
        </p:nvSpPr>
        <p:spPr/>
        <p:txBody>
          <a:bodyPr/>
          <a:lstStyle/>
          <a:p>
            <a:r>
              <a:rPr lang="en-US" dirty="0"/>
              <a:t>HTC Ministries, LLC</a:t>
            </a:r>
          </a:p>
        </p:txBody>
      </p:sp>
      <p:sp>
        <p:nvSpPr>
          <p:cNvPr id="5" name="Slide Number Placeholder 4">
            <a:extLst>
              <a:ext uri="{FF2B5EF4-FFF2-40B4-BE49-F238E27FC236}">
                <a16:creationId xmlns:a16="http://schemas.microsoft.com/office/drawing/2014/main" id="{FB770543-B2BA-6E41-88D3-A4567DA9057C}"/>
              </a:ext>
            </a:extLst>
          </p:cNvPr>
          <p:cNvSpPr>
            <a:spLocks noGrp="1"/>
          </p:cNvSpPr>
          <p:nvPr>
            <p:ph type="sldNum" sz="quarter" idx="12"/>
          </p:nvPr>
        </p:nvSpPr>
        <p:spPr/>
        <p:txBody>
          <a:bodyPr/>
          <a:lstStyle/>
          <a:p>
            <a:fld id="{18BC3BFC-FF65-B84C-BE7C-4D35CF1A30BD}" type="slidenum">
              <a:rPr lang="en-US" smtClean="0"/>
              <a:t>6</a:t>
            </a:fld>
            <a:endParaRPr lang="en-US"/>
          </a:p>
        </p:txBody>
      </p:sp>
    </p:spTree>
    <p:extLst>
      <p:ext uri="{BB962C8B-B14F-4D97-AF65-F5344CB8AC3E}">
        <p14:creationId xmlns:p14="http://schemas.microsoft.com/office/powerpoint/2010/main" val="227585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B05C2-DF3D-964B-AE42-82278E72265B}"/>
              </a:ext>
            </a:extLst>
          </p:cNvPr>
          <p:cNvSpPr>
            <a:spLocks noGrp="1"/>
          </p:cNvSpPr>
          <p:nvPr>
            <p:ph type="title"/>
          </p:nvPr>
        </p:nvSpPr>
        <p:spPr>
          <a:xfrm>
            <a:off x="2478504" y="365126"/>
            <a:ext cx="4126833" cy="597400"/>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CB847847-4749-D244-9313-C133ED438B83}"/>
              </a:ext>
            </a:extLst>
          </p:cNvPr>
          <p:cNvSpPr>
            <a:spLocks noGrp="1"/>
          </p:cNvSpPr>
          <p:nvPr>
            <p:ph idx="1"/>
          </p:nvPr>
        </p:nvSpPr>
        <p:spPr>
          <a:xfrm>
            <a:off x="84222" y="1046747"/>
            <a:ext cx="12107778" cy="5811253"/>
          </a:xfrm>
        </p:spPr>
        <p:txBody>
          <a:bodyPr>
            <a:normAutofit/>
          </a:bodyPr>
          <a:lstStyle/>
          <a:p>
            <a:pPr marL="0" indent="0">
              <a:buNone/>
            </a:pPr>
            <a:r>
              <a:rPr lang="en-US" dirty="0"/>
              <a:t>How do I manage my own Powerlessness when Triggered?</a:t>
            </a:r>
          </a:p>
          <a:p>
            <a:pPr marL="0" indent="0">
              <a:buNone/>
            </a:pPr>
            <a:r>
              <a:rPr lang="en-US" dirty="0"/>
              <a:t>When triggered, </a:t>
            </a:r>
            <a:r>
              <a:rPr lang="en-US" b="1" dirty="0"/>
              <a:t>MAKING CHOICES </a:t>
            </a:r>
            <a:r>
              <a:rPr lang="en-US" dirty="0"/>
              <a:t>manages the </a:t>
            </a:r>
            <a:r>
              <a:rPr lang="en-US" b="1" dirty="0"/>
              <a:t>stress</a:t>
            </a:r>
            <a:r>
              <a:rPr lang="en-US" dirty="0"/>
              <a:t> of powerlessness.  </a:t>
            </a:r>
          </a:p>
          <a:p>
            <a:pPr marL="0" indent="0">
              <a:buNone/>
            </a:pPr>
            <a:r>
              <a:rPr lang="en-US" dirty="0"/>
              <a:t>	We can make choices to manage our own triggers by choosing to work a</a:t>
            </a:r>
          </a:p>
          <a:p>
            <a:pPr marL="0" indent="0">
              <a:buNone/>
            </a:pPr>
            <a:r>
              <a:rPr lang="en-US" dirty="0"/>
              <a:t>	 	plan where we:</a:t>
            </a:r>
          </a:p>
          <a:p>
            <a:pPr marL="0" indent="0">
              <a:buNone/>
            </a:pPr>
            <a:r>
              <a:rPr lang="en-US" dirty="0"/>
              <a:t>		1. </a:t>
            </a:r>
            <a:r>
              <a:rPr lang="en-US" b="1" dirty="0"/>
              <a:t>Embrace</a:t>
            </a:r>
            <a:r>
              <a:rPr lang="en-US" dirty="0"/>
              <a:t> our triggering experiences, not deny, ignore, hide</a:t>
            </a:r>
          </a:p>
          <a:p>
            <a:pPr marL="0" indent="0">
              <a:buNone/>
            </a:pPr>
            <a:r>
              <a:rPr lang="en-US" dirty="0"/>
              <a:t>		2. “</a:t>
            </a:r>
            <a:r>
              <a:rPr lang="en-US" b="1" dirty="0"/>
              <a:t>Deep Belly Baby Breathe</a:t>
            </a:r>
            <a:r>
              <a:rPr lang="en-US" dirty="0"/>
              <a:t>” using the diaphragm </a:t>
            </a:r>
          </a:p>
          <a:p>
            <a:pPr marL="0" indent="0">
              <a:buNone/>
            </a:pPr>
            <a:r>
              <a:rPr lang="en-US" dirty="0"/>
              <a:t>		3. “</a:t>
            </a:r>
            <a:r>
              <a:rPr lang="en-US" b="1" dirty="0"/>
              <a:t>Belly Flop</a:t>
            </a:r>
            <a:r>
              <a:rPr lang="en-US" dirty="0"/>
              <a:t>” to relax the thoracic region</a:t>
            </a:r>
          </a:p>
          <a:p>
            <a:pPr marL="0" indent="0">
              <a:buNone/>
            </a:pPr>
            <a:r>
              <a:rPr lang="en-US" dirty="0"/>
              <a:t>		4.  “</a:t>
            </a:r>
            <a:r>
              <a:rPr lang="en-US" b="1" dirty="0"/>
              <a:t>Find Your Bottom</a:t>
            </a:r>
            <a:r>
              <a:rPr lang="en-US" dirty="0"/>
              <a:t>” to remain in the room and present</a:t>
            </a:r>
          </a:p>
          <a:p>
            <a:pPr marL="0" indent="0">
              <a:buNone/>
            </a:pPr>
            <a:r>
              <a:rPr lang="en-US" dirty="0"/>
              <a:t>		5.  Be a </a:t>
            </a:r>
            <a:r>
              <a:rPr lang="en-US" b="1" dirty="0"/>
              <a:t>Listener, an Observer, or a Speaker</a:t>
            </a:r>
          </a:p>
          <a:p>
            <a:pPr marL="0" indent="0">
              <a:buNone/>
            </a:pPr>
            <a:r>
              <a:rPr lang="en-US" b="1" dirty="0"/>
              <a:t>				   (</a:t>
            </a:r>
            <a:r>
              <a:rPr lang="en-US" dirty="0"/>
              <a:t>Demonstrations)</a:t>
            </a:r>
            <a:endParaRPr lang="en-US" b="1" dirty="0"/>
          </a:p>
        </p:txBody>
      </p:sp>
      <p:sp>
        <p:nvSpPr>
          <p:cNvPr id="4" name="Footer Placeholder 3">
            <a:extLst>
              <a:ext uri="{FF2B5EF4-FFF2-40B4-BE49-F238E27FC236}">
                <a16:creationId xmlns:a16="http://schemas.microsoft.com/office/drawing/2014/main" id="{544E349E-48B7-A44C-A3D0-111ECA0F644B}"/>
              </a:ext>
            </a:extLst>
          </p:cNvPr>
          <p:cNvSpPr>
            <a:spLocks noGrp="1"/>
          </p:cNvSpPr>
          <p:nvPr>
            <p:ph type="ftr" sz="quarter" idx="11"/>
          </p:nvPr>
        </p:nvSpPr>
        <p:spPr/>
        <p:txBody>
          <a:bodyPr/>
          <a:lstStyle/>
          <a:p>
            <a:r>
              <a:rPr lang="en-US" dirty="0"/>
              <a:t>HTC Ministries, LLC</a:t>
            </a:r>
          </a:p>
        </p:txBody>
      </p:sp>
      <p:sp>
        <p:nvSpPr>
          <p:cNvPr id="5" name="Slide Number Placeholder 4">
            <a:extLst>
              <a:ext uri="{FF2B5EF4-FFF2-40B4-BE49-F238E27FC236}">
                <a16:creationId xmlns:a16="http://schemas.microsoft.com/office/drawing/2014/main" id="{43857A4E-9408-1446-AFA7-1829BD1E589C}"/>
              </a:ext>
            </a:extLst>
          </p:cNvPr>
          <p:cNvSpPr>
            <a:spLocks noGrp="1"/>
          </p:cNvSpPr>
          <p:nvPr>
            <p:ph type="sldNum" sz="quarter" idx="12"/>
          </p:nvPr>
        </p:nvSpPr>
        <p:spPr/>
        <p:txBody>
          <a:bodyPr/>
          <a:lstStyle/>
          <a:p>
            <a:fld id="{18BC3BFC-FF65-B84C-BE7C-4D35CF1A30BD}" type="slidenum">
              <a:rPr lang="en-US" smtClean="0"/>
              <a:t>7</a:t>
            </a:fld>
            <a:endParaRPr lang="en-US"/>
          </a:p>
        </p:txBody>
      </p:sp>
    </p:spTree>
    <p:extLst>
      <p:ext uri="{BB962C8B-B14F-4D97-AF65-F5344CB8AC3E}">
        <p14:creationId xmlns:p14="http://schemas.microsoft.com/office/powerpoint/2010/main" val="3775804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B9B4-3667-1B40-B6FC-D535E0ACD0B2}"/>
              </a:ext>
            </a:extLst>
          </p:cNvPr>
          <p:cNvSpPr>
            <a:spLocks noGrp="1"/>
          </p:cNvSpPr>
          <p:nvPr>
            <p:ph type="title"/>
          </p:nvPr>
        </p:nvSpPr>
        <p:spPr>
          <a:xfrm>
            <a:off x="3086100" y="365125"/>
            <a:ext cx="3914775" cy="449263"/>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9E226FBD-1DB9-6045-AA16-B4AA5188BED4}"/>
              </a:ext>
            </a:extLst>
          </p:cNvPr>
          <p:cNvSpPr>
            <a:spLocks noGrp="1"/>
          </p:cNvSpPr>
          <p:nvPr>
            <p:ph idx="1"/>
          </p:nvPr>
        </p:nvSpPr>
        <p:spPr>
          <a:xfrm>
            <a:off x="0" y="998621"/>
            <a:ext cx="12191999" cy="5859379"/>
          </a:xfrm>
        </p:spPr>
        <p:txBody>
          <a:bodyPr>
            <a:normAutofit/>
          </a:bodyPr>
          <a:lstStyle/>
          <a:p>
            <a:pPr marL="0" indent="0">
              <a:buNone/>
            </a:pPr>
            <a:r>
              <a:rPr lang="en-US" dirty="0"/>
              <a:t>Leadership in Group is choosing what Role is necessary for you to manage the group’s and your own sense of Powerlessness</a:t>
            </a:r>
          </a:p>
          <a:p>
            <a:pPr marL="0" indent="0">
              <a:buNone/>
            </a:pPr>
            <a:r>
              <a:rPr lang="en-US" dirty="0"/>
              <a:t>	</a:t>
            </a:r>
            <a:r>
              <a:rPr lang="en-US" b="1" dirty="0"/>
              <a:t>If you choose to be a Speaker, </a:t>
            </a:r>
            <a:r>
              <a:rPr lang="en-US" dirty="0"/>
              <a:t>you are </a:t>
            </a:r>
          </a:p>
          <a:p>
            <a:pPr marL="0" indent="0">
              <a:buNone/>
            </a:pPr>
            <a:r>
              <a:rPr lang="en-US" dirty="0"/>
              <a:t>			A.  </a:t>
            </a:r>
            <a:r>
              <a:rPr lang="en-US" b="1" dirty="0"/>
              <a:t>Articulating</a:t>
            </a:r>
            <a:r>
              <a:rPr lang="en-US" dirty="0"/>
              <a:t> an observation, a feeling,</a:t>
            </a:r>
          </a:p>
          <a:p>
            <a:pPr marL="0" indent="0">
              <a:buNone/>
            </a:pPr>
            <a:r>
              <a:rPr lang="en-US" dirty="0"/>
              <a:t>				 necessary information to the group</a:t>
            </a:r>
          </a:p>
          <a:p>
            <a:pPr marL="0" indent="0">
              <a:buNone/>
            </a:pPr>
            <a:r>
              <a:rPr lang="en-US" dirty="0"/>
              <a:t>			B.  </a:t>
            </a:r>
            <a:r>
              <a:rPr lang="en-US" b="1" dirty="0"/>
              <a:t>Setting Limits and Boundaries </a:t>
            </a:r>
            <a:r>
              <a:rPr lang="en-US" dirty="0"/>
              <a:t>to increase group</a:t>
            </a:r>
          </a:p>
          <a:p>
            <a:pPr marL="0" indent="0">
              <a:buNone/>
            </a:pPr>
            <a:r>
              <a:rPr lang="en-US" dirty="0"/>
              <a:t>  				 safety.</a:t>
            </a:r>
          </a:p>
          <a:p>
            <a:pPr marL="0" indent="0">
              <a:buNone/>
            </a:pPr>
            <a:r>
              <a:rPr lang="en-US" dirty="0"/>
              <a:t>			C.  </a:t>
            </a:r>
            <a:r>
              <a:rPr lang="en-US" b="1" dirty="0"/>
              <a:t>Directing</a:t>
            </a:r>
            <a:r>
              <a:rPr lang="en-US" dirty="0"/>
              <a:t> to the Group’s Wisdom for a response</a:t>
            </a:r>
          </a:p>
          <a:p>
            <a:pPr marL="0" indent="0">
              <a:buNone/>
            </a:pPr>
            <a:r>
              <a:rPr lang="en-US" dirty="0"/>
              <a:t>			B.  </a:t>
            </a:r>
            <a:r>
              <a:rPr lang="en-US" b="1" dirty="0"/>
              <a:t>Modeling</a:t>
            </a:r>
            <a:r>
              <a:rPr lang="en-US" dirty="0"/>
              <a:t> the use of “I” statements </a:t>
            </a:r>
          </a:p>
        </p:txBody>
      </p:sp>
      <p:sp>
        <p:nvSpPr>
          <p:cNvPr id="4" name="Footer Placeholder 3">
            <a:extLst>
              <a:ext uri="{FF2B5EF4-FFF2-40B4-BE49-F238E27FC236}">
                <a16:creationId xmlns:a16="http://schemas.microsoft.com/office/drawing/2014/main" id="{3675209D-5177-504F-A67A-BD58094A9F72}"/>
              </a:ext>
            </a:extLst>
          </p:cNvPr>
          <p:cNvSpPr>
            <a:spLocks noGrp="1"/>
          </p:cNvSpPr>
          <p:nvPr>
            <p:ph type="ftr" sz="quarter" idx="11"/>
          </p:nvPr>
        </p:nvSpPr>
        <p:spPr/>
        <p:txBody>
          <a:bodyPr/>
          <a:lstStyle/>
          <a:p>
            <a:r>
              <a:rPr lang="en-US" dirty="0"/>
              <a:t>HTC Ministries, LLC</a:t>
            </a:r>
          </a:p>
        </p:txBody>
      </p:sp>
      <p:sp>
        <p:nvSpPr>
          <p:cNvPr id="5" name="Slide Number Placeholder 4">
            <a:extLst>
              <a:ext uri="{FF2B5EF4-FFF2-40B4-BE49-F238E27FC236}">
                <a16:creationId xmlns:a16="http://schemas.microsoft.com/office/drawing/2014/main" id="{6B53B904-84D9-9145-85DB-4952B18D6710}"/>
              </a:ext>
            </a:extLst>
          </p:cNvPr>
          <p:cNvSpPr>
            <a:spLocks noGrp="1"/>
          </p:cNvSpPr>
          <p:nvPr>
            <p:ph type="sldNum" sz="quarter" idx="12"/>
          </p:nvPr>
        </p:nvSpPr>
        <p:spPr/>
        <p:txBody>
          <a:bodyPr/>
          <a:lstStyle/>
          <a:p>
            <a:fld id="{18BC3BFC-FF65-B84C-BE7C-4D35CF1A30BD}" type="slidenum">
              <a:rPr lang="en-US" smtClean="0"/>
              <a:t>8</a:t>
            </a:fld>
            <a:endParaRPr lang="en-US"/>
          </a:p>
        </p:txBody>
      </p:sp>
    </p:spTree>
    <p:extLst>
      <p:ext uri="{BB962C8B-B14F-4D97-AF65-F5344CB8AC3E}">
        <p14:creationId xmlns:p14="http://schemas.microsoft.com/office/powerpoint/2010/main" val="82443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55A9C-F19E-BF47-AB87-A890E41B8A17}"/>
              </a:ext>
            </a:extLst>
          </p:cNvPr>
          <p:cNvSpPr>
            <a:spLocks noGrp="1"/>
          </p:cNvSpPr>
          <p:nvPr>
            <p:ph type="title"/>
          </p:nvPr>
        </p:nvSpPr>
        <p:spPr>
          <a:xfrm>
            <a:off x="2700338" y="365126"/>
            <a:ext cx="3914775" cy="315912"/>
          </a:xfrm>
        </p:spPr>
        <p:txBody>
          <a:bodyPr>
            <a:normAutofit fontScale="90000"/>
          </a:bodyPr>
          <a:lstStyle/>
          <a:p>
            <a:r>
              <a:rPr lang="en-US" dirty="0"/>
              <a:t>Group Leadership</a:t>
            </a:r>
          </a:p>
        </p:txBody>
      </p:sp>
      <p:sp>
        <p:nvSpPr>
          <p:cNvPr id="3" name="Content Placeholder 2">
            <a:extLst>
              <a:ext uri="{FF2B5EF4-FFF2-40B4-BE49-F238E27FC236}">
                <a16:creationId xmlns:a16="http://schemas.microsoft.com/office/drawing/2014/main" id="{F52791A7-58A3-FD40-9EA3-CDE3D4BAA7C1}"/>
              </a:ext>
            </a:extLst>
          </p:cNvPr>
          <p:cNvSpPr>
            <a:spLocks noGrp="1"/>
          </p:cNvSpPr>
          <p:nvPr>
            <p:ph idx="1"/>
          </p:nvPr>
        </p:nvSpPr>
        <p:spPr>
          <a:xfrm>
            <a:off x="0" y="998620"/>
            <a:ext cx="12192000" cy="5859380"/>
          </a:xfrm>
        </p:spPr>
        <p:txBody>
          <a:bodyPr>
            <a:normAutofit/>
          </a:bodyPr>
          <a:lstStyle/>
          <a:p>
            <a:pPr marL="0" indent="0">
              <a:buNone/>
            </a:pPr>
            <a:r>
              <a:rPr lang="en-US" dirty="0"/>
              <a:t>	</a:t>
            </a:r>
            <a:r>
              <a:rPr lang="en-US" b="1" dirty="0"/>
              <a:t>If you choose to be a Listener, </a:t>
            </a:r>
            <a:r>
              <a:rPr lang="en-US" dirty="0"/>
              <a:t>you are: </a:t>
            </a:r>
          </a:p>
          <a:p>
            <a:pPr marL="0" indent="0">
              <a:buNone/>
            </a:pPr>
            <a:r>
              <a:rPr lang="en-US" dirty="0"/>
              <a:t>		1. Assuring the speaker that you are listening to them </a:t>
            </a:r>
          </a:p>
          <a:p>
            <a:pPr marL="0" indent="0">
              <a:buNone/>
            </a:pPr>
            <a:r>
              <a:rPr lang="en-US" dirty="0"/>
              <a:t>			</a:t>
            </a:r>
            <a:r>
              <a:rPr lang="en-US" b="1" dirty="0"/>
              <a:t>WITHOUT TALKING</a:t>
            </a:r>
          </a:p>
          <a:p>
            <a:pPr marL="0" indent="0">
              <a:buNone/>
            </a:pPr>
            <a:r>
              <a:rPr lang="en-US" b="1" dirty="0"/>
              <a:t>		</a:t>
            </a:r>
            <a:r>
              <a:rPr lang="en-US" dirty="0"/>
              <a:t>2. Using </a:t>
            </a:r>
            <a:r>
              <a:rPr lang="en-US" b="1" dirty="0"/>
              <a:t>eye contact</a:t>
            </a:r>
            <a:r>
              <a:rPr lang="en-US" dirty="0"/>
              <a:t>, </a:t>
            </a:r>
            <a:r>
              <a:rPr lang="en-US" b="1" dirty="0"/>
              <a:t>facial</a:t>
            </a:r>
            <a:r>
              <a:rPr lang="en-US" dirty="0"/>
              <a:t> and </a:t>
            </a:r>
            <a:r>
              <a:rPr lang="en-US" b="1" dirty="0"/>
              <a:t>body language </a:t>
            </a:r>
            <a:r>
              <a:rPr lang="en-US" dirty="0"/>
              <a:t>to assure them that</a:t>
            </a:r>
          </a:p>
          <a:p>
            <a:pPr marL="0" indent="0">
              <a:buNone/>
            </a:pPr>
            <a:r>
              <a:rPr lang="en-US" dirty="0"/>
              <a:t>			you are </a:t>
            </a:r>
            <a:r>
              <a:rPr lang="en-US" b="1" dirty="0"/>
              <a:t>with them </a:t>
            </a:r>
            <a:r>
              <a:rPr lang="en-US" dirty="0"/>
              <a:t>and present to them as they speak</a:t>
            </a:r>
            <a:endParaRPr lang="en-US" b="1" dirty="0"/>
          </a:p>
          <a:p>
            <a:pPr marL="0" indent="0">
              <a:buNone/>
            </a:pPr>
            <a:r>
              <a:rPr lang="en-US" b="1" dirty="0"/>
              <a:t>	Listening without talking is difficult</a:t>
            </a:r>
            <a:r>
              <a:rPr lang="en-US" dirty="0"/>
              <a:t>.  We think we are listening when we</a:t>
            </a:r>
          </a:p>
          <a:p>
            <a:pPr marL="0" indent="0">
              <a:buNone/>
            </a:pPr>
            <a:r>
              <a:rPr lang="en-US" dirty="0"/>
              <a:t> 	are talking.  That is not possible.  Remember, you are speaking  to those who</a:t>
            </a:r>
          </a:p>
          <a:p>
            <a:pPr marL="0" indent="0">
              <a:buNone/>
            </a:pPr>
            <a:r>
              <a:rPr lang="en-US" dirty="0"/>
              <a:t>	have been told “the right way” to grieve, how long and how to grieve, and</a:t>
            </a:r>
          </a:p>
          <a:p>
            <a:pPr marL="0" indent="0">
              <a:buNone/>
            </a:pPr>
            <a:r>
              <a:rPr lang="en-US" dirty="0"/>
              <a:t> 	how to act, think, and speak while grieving.  Articulating their pain needs</a:t>
            </a:r>
          </a:p>
          <a:p>
            <a:pPr marL="0" indent="0">
              <a:buNone/>
            </a:pPr>
            <a:r>
              <a:rPr lang="en-US" dirty="0"/>
              <a:t>	silent witnesses. </a:t>
            </a:r>
          </a:p>
          <a:p>
            <a:pPr marL="0" indent="0">
              <a:buNone/>
            </a:pPr>
            <a:endParaRPr lang="en-US" b="1" dirty="0"/>
          </a:p>
        </p:txBody>
      </p:sp>
      <p:sp>
        <p:nvSpPr>
          <p:cNvPr id="4" name="Footer Placeholder 3">
            <a:extLst>
              <a:ext uri="{FF2B5EF4-FFF2-40B4-BE49-F238E27FC236}">
                <a16:creationId xmlns:a16="http://schemas.microsoft.com/office/drawing/2014/main" id="{61FC39DD-04D5-E142-90C7-744D2C9C310E}"/>
              </a:ext>
            </a:extLst>
          </p:cNvPr>
          <p:cNvSpPr>
            <a:spLocks noGrp="1"/>
          </p:cNvSpPr>
          <p:nvPr>
            <p:ph type="ftr" sz="quarter" idx="11"/>
          </p:nvPr>
        </p:nvSpPr>
        <p:spPr/>
        <p:txBody>
          <a:bodyPr/>
          <a:lstStyle/>
          <a:p>
            <a:r>
              <a:rPr lang="en-US" dirty="0"/>
              <a:t>HTC Ministries, LLC</a:t>
            </a:r>
          </a:p>
        </p:txBody>
      </p:sp>
      <p:sp>
        <p:nvSpPr>
          <p:cNvPr id="5" name="Slide Number Placeholder 4">
            <a:extLst>
              <a:ext uri="{FF2B5EF4-FFF2-40B4-BE49-F238E27FC236}">
                <a16:creationId xmlns:a16="http://schemas.microsoft.com/office/drawing/2014/main" id="{1FBB9210-D2B9-DC4A-BC81-978EAD3B6C93}"/>
              </a:ext>
            </a:extLst>
          </p:cNvPr>
          <p:cNvSpPr>
            <a:spLocks noGrp="1"/>
          </p:cNvSpPr>
          <p:nvPr>
            <p:ph type="sldNum" sz="quarter" idx="12"/>
          </p:nvPr>
        </p:nvSpPr>
        <p:spPr/>
        <p:txBody>
          <a:bodyPr/>
          <a:lstStyle/>
          <a:p>
            <a:fld id="{18BC3BFC-FF65-B84C-BE7C-4D35CF1A30BD}" type="slidenum">
              <a:rPr lang="en-US" smtClean="0"/>
              <a:t>9</a:t>
            </a:fld>
            <a:endParaRPr lang="en-US"/>
          </a:p>
        </p:txBody>
      </p:sp>
    </p:spTree>
    <p:extLst>
      <p:ext uri="{BB962C8B-B14F-4D97-AF65-F5344CB8AC3E}">
        <p14:creationId xmlns:p14="http://schemas.microsoft.com/office/powerpoint/2010/main" val="1540691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1965</Words>
  <Application>Microsoft Macintosh PowerPoint</Application>
  <PresentationFormat>Widescreen</PresentationFormat>
  <Paragraphs>190</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Grief and Trauma Recovery Group Leadership</vt:lpstr>
      <vt:lpstr>Group Leadership</vt:lpstr>
      <vt:lpstr>Group Leadership</vt:lpstr>
      <vt:lpstr>Group Leadership</vt:lpstr>
      <vt:lpstr>Group Leadership</vt:lpstr>
      <vt:lpstr>Group Leadership</vt:lpstr>
      <vt:lpstr>Group Leadership</vt:lpstr>
      <vt:lpstr>Group Leadership</vt:lpstr>
      <vt:lpstr>Group Leadership</vt:lpstr>
      <vt:lpstr>Group Leadership</vt:lpstr>
      <vt:lpstr>Group Leadership</vt:lpstr>
      <vt:lpstr>Group Leadership</vt:lpstr>
      <vt:lpstr>Group Leadership</vt:lpstr>
      <vt:lpstr>Group Leadership</vt:lpstr>
      <vt:lpstr>Group Leadership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Grief and Trauma Recovery Group Leadership</dc:title>
  <dc:creator>Ronald Wean</dc:creator>
  <cp:lastModifiedBy>Ronald Wean</cp:lastModifiedBy>
  <cp:revision>17</cp:revision>
  <dcterms:created xsi:type="dcterms:W3CDTF">2022-08-10T20:23:16Z</dcterms:created>
  <dcterms:modified xsi:type="dcterms:W3CDTF">2022-08-13T19:19:23Z</dcterms:modified>
</cp:coreProperties>
</file>